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18"/>
  </p:notesMasterIdLst>
  <p:sldIdLst>
    <p:sldId id="266" r:id="rId2"/>
    <p:sldId id="483" r:id="rId3"/>
    <p:sldId id="508" r:id="rId4"/>
    <p:sldId id="510" r:id="rId5"/>
    <p:sldId id="504" r:id="rId6"/>
    <p:sldId id="528" r:id="rId7"/>
    <p:sldId id="527" r:id="rId8"/>
    <p:sldId id="526" r:id="rId9"/>
    <p:sldId id="497" r:id="rId10"/>
    <p:sldId id="522" r:id="rId11"/>
    <p:sldId id="524" r:id="rId12"/>
    <p:sldId id="523" r:id="rId13"/>
    <p:sldId id="529" r:id="rId14"/>
    <p:sldId id="530" r:id="rId15"/>
    <p:sldId id="531" r:id="rId16"/>
    <p:sldId id="269" r:id="rId17"/>
  </p:sldIdLst>
  <p:sldSz cx="9144000" cy="6858000" type="screen4x3"/>
  <p:notesSz cx="6858000" cy="9144000"/>
  <p:custDataLst>
    <p:tags r:id="rId19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userDrawn="1">
          <p15:clr>
            <a:srgbClr val="A4A3A4"/>
          </p15:clr>
        </p15:guide>
        <p15:guide id="4" pos="5738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5D7E"/>
    <a:srgbClr val="C21222"/>
    <a:srgbClr val="EC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6" autoAdjust="0"/>
    <p:restoredTop sz="94457" autoAdjust="0"/>
  </p:normalViewPr>
  <p:slideViewPr>
    <p:cSldViewPr>
      <p:cViewPr varScale="1">
        <p:scale>
          <a:sx n="69" d="100"/>
          <a:sy n="69" d="100"/>
        </p:scale>
        <p:origin x="-1584" y="-108"/>
      </p:cViewPr>
      <p:guideLst>
        <p:guide orient="horz" pos="2160"/>
        <p:guide orient="horz"/>
        <p:guide orient="horz" pos="4320"/>
        <p:guide pos="2880"/>
        <p:guide/>
        <p:guide pos="5738"/>
      </p:guideLst>
    </p:cSldViewPr>
  </p:slideViewPr>
  <p:outlineViewPr>
    <p:cViewPr>
      <p:scale>
        <a:sx n="33" d="100"/>
        <a:sy n="33" d="100"/>
      </p:scale>
      <p:origin x="0" y="548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79" d="100"/>
          <a:sy n="79" d="100"/>
        </p:scale>
        <p:origin x="336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lerL\AppData\Local\Temp\analysis-template-survey-data-cleaned-global-ili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lerL\AppData\Local\Temp\analysis-template-survey-data-cleaned-global-ili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lerL\AppData\Local\Temp\analysis-template-survey-data-cleaned-global-ili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ellerL\AppData\Local\Temp\analysis-template-survey-data-cleaned-global-ili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B434B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137685"/>
              </a:solidFill>
              <a:ln>
                <a:noFill/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058468428995667E-3"/>
                  <c:y val="7.290755322251385E-7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'[analysis-template-survey-data-cleaned-global-ili4.xlsx]15 - profiles'!$A$11:$A$18</c:f>
              <c:strCache>
                <c:ptCount val="8"/>
                <c:pt idx="0">
                  <c:v>ResearchGate</c:v>
                </c:pt>
                <c:pt idx="1">
                  <c:v>Google Scholar Citations</c:v>
                </c:pt>
                <c:pt idx="2">
                  <c:v>ORCID</c:v>
                </c:pt>
                <c:pt idx="3">
                  <c:v>Institutional profile page</c:v>
                </c:pt>
                <c:pt idx="4">
                  <c:v>ResearcherID</c:v>
                </c:pt>
                <c:pt idx="5">
                  <c:v>Academia.edu</c:v>
                </c:pt>
                <c:pt idx="6">
                  <c:v>(and also) others</c:v>
                </c:pt>
                <c:pt idx="7">
                  <c:v>MyScienceWork</c:v>
                </c:pt>
              </c:strCache>
            </c:strRef>
          </c:cat>
          <c:val>
            <c:numRef>
              <c:f>'[analysis-template-survey-data-cleaned-global-ili4.xlsx]15 - profiles'!$B$11:$B$18</c:f>
              <c:numCache>
                <c:formatCode>General</c:formatCode>
                <c:ptCount val="8"/>
                <c:pt idx="0">
                  <c:v>1539</c:v>
                </c:pt>
                <c:pt idx="1">
                  <c:v>1467</c:v>
                </c:pt>
                <c:pt idx="2">
                  <c:v>988</c:v>
                </c:pt>
                <c:pt idx="3">
                  <c:v>690</c:v>
                </c:pt>
                <c:pt idx="4">
                  <c:v>590</c:v>
                </c:pt>
                <c:pt idx="5">
                  <c:v>467</c:v>
                </c:pt>
                <c:pt idx="6">
                  <c:v>157</c:v>
                </c:pt>
                <c:pt idx="7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1560576"/>
        <c:axId val="131562112"/>
      </c:barChart>
      <c:catAx>
        <c:axId val="131560576"/>
        <c:scaling>
          <c:orientation val="maxMin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1562112"/>
        <c:crosses val="autoZero"/>
        <c:auto val="1"/>
        <c:lblAlgn val="ctr"/>
        <c:lblOffset val="100"/>
        <c:noMultiLvlLbl val="0"/>
      </c:catAx>
      <c:valAx>
        <c:axId val="131562112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b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1560576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B434B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  <c:spPr>
              <a:solidFill>
                <a:srgbClr val="137685"/>
              </a:solidFill>
              <a:ln>
                <a:noFill/>
              </a:ln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tx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058468428995667E-3"/>
                  <c:y val="7.290755322251385E-7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'[analysis-template-survey-data-cleaned-global-ili4.xlsx]15 - profiles'!$A$13:$A$20</c:f>
              <c:strCache>
                <c:ptCount val="8"/>
                <c:pt idx="0">
                  <c:v>ResearchGate</c:v>
                </c:pt>
                <c:pt idx="1">
                  <c:v>Google Scholar Citations</c:v>
                </c:pt>
                <c:pt idx="2">
                  <c:v>ORCID</c:v>
                </c:pt>
                <c:pt idx="3">
                  <c:v>Academia.edu</c:v>
                </c:pt>
                <c:pt idx="4">
                  <c:v>Institutional profile page</c:v>
                </c:pt>
                <c:pt idx="5">
                  <c:v>ResearcherID</c:v>
                </c:pt>
                <c:pt idx="6">
                  <c:v>(and also) others</c:v>
                </c:pt>
                <c:pt idx="7">
                  <c:v>MyScienceWork</c:v>
                </c:pt>
              </c:strCache>
            </c:strRef>
          </c:cat>
          <c:val>
            <c:numRef>
              <c:f>'[analysis-template-survey-data-cleaned-global-ili4.xlsx]15 - profiles'!$B$13:$B$20</c:f>
              <c:numCache>
                <c:formatCode>General</c:formatCode>
                <c:ptCount val="8"/>
                <c:pt idx="0">
                  <c:v>11378</c:v>
                </c:pt>
                <c:pt idx="1">
                  <c:v>10692</c:v>
                </c:pt>
                <c:pt idx="2">
                  <c:v>5867</c:v>
                </c:pt>
                <c:pt idx="3">
                  <c:v>5498</c:v>
                </c:pt>
                <c:pt idx="4">
                  <c:v>4974</c:v>
                </c:pt>
                <c:pt idx="5">
                  <c:v>2560</c:v>
                </c:pt>
                <c:pt idx="6">
                  <c:v>1239</c:v>
                </c:pt>
                <c:pt idx="7">
                  <c:v>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1483904"/>
        <c:axId val="131493888"/>
      </c:barChart>
      <c:catAx>
        <c:axId val="131483904"/>
        <c:scaling>
          <c:orientation val="maxMin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1493888"/>
        <c:crosses val="autoZero"/>
        <c:auto val="1"/>
        <c:lblAlgn val="ctr"/>
        <c:lblOffset val="100"/>
        <c:noMultiLvlLbl val="0"/>
      </c:catAx>
      <c:valAx>
        <c:axId val="131493888"/>
        <c:scaling>
          <c:orientation val="minMax"/>
          <c:max val="12500"/>
          <c:min val="0"/>
        </c:scaling>
        <c:delete val="0"/>
        <c:axPos val="t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b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1483904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B434B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spPr>
              <a:solidFill>
                <a:srgbClr val="137685"/>
              </a:solidFill>
              <a:ln>
                <a:noFill/>
              </a:ln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058468428995667E-3"/>
                  <c:y val="7.290755322251385E-7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'[analysis-template-survey-data-cleaned-global-ili4.xlsx]9 - share pub'!$A$13:$A$20</c:f>
              <c:strCache>
                <c:ptCount val="8"/>
                <c:pt idx="0">
                  <c:v>ResearchGate</c:v>
                </c:pt>
                <c:pt idx="1">
                  <c:v>Institutional Repository</c:v>
                </c:pt>
                <c:pt idx="2">
                  <c:v>(and also) others</c:v>
                </c:pt>
                <c:pt idx="3">
                  <c:v>working papers</c:v>
                </c:pt>
                <c:pt idx="4">
                  <c:v>PubMed Commons</c:v>
                </c:pt>
                <c:pt idx="5">
                  <c:v>ArXiV</c:v>
                </c:pt>
                <c:pt idx="6">
                  <c:v>SSRN</c:v>
                </c:pt>
                <c:pt idx="7">
                  <c:v>bioRxiv</c:v>
                </c:pt>
              </c:strCache>
            </c:strRef>
          </c:cat>
          <c:val>
            <c:numRef>
              <c:f>'[analysis-template-survey-data-cleaned-global-ili4.xlsx]9 - share pub'!$B$13:$B$20</c:f>
              <c:numCache>
                <c:formatCode>General</c:formatCode>
                <c:ptCount val="8"/>
                <c:pt idx="0">
                  <c:v>8998</c:v>
                </c:pt>
                <c:pt idx="1">
                  <c:v>5886</c:v>
                </c:pt>
                <c:pt idx="2">
                  <c:v>2968</c:v>
                </c:pt>
                <c:pt idx="3">
                  <c:v>2371</c:v>
                </c:pt>
                <c:pt idx="4">
                  <c:v>2318</c:v>
                </c:pt>
                <c:pt idx="5">
                  <c:v>1549</c:v>
                </c:pt>
                <c:pt idx="6">
                  <c:v>856</c:v>
                </c:pt>
                <c:pt idx="7">
                  <c:v>253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2145920"/>
        <c:axId val="132147456"/>
      </c:barChart>
      <c:catAx>
        <c:axId val="132145920"/>
        <c:scaling>
          <c:orientation val="maxMin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2147456"/>
        <c:crosses val="autoZero"/>
        <c:auto val="1"/>
        <c:lblAlgn val="ctr"/>
        <c:lblOffset val="100"/>
        <c:noMultiLvlLbl val="0"/>
      </c:catAx>
      <c:valAx>
        <c:axId val="132147456"/>
        <c:scaling>
          <c:orientation val="minMax"/>
          <c:max val="10000"/>
          <c:min val="0"/>
        </c:scaling>
        <c:delete val="0"/>
        <c:axPos val="t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b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2145920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60437492760851"/>
          <c:y val="0.13360732988236712"/>
          <c:w val="0.77973384162988979"/>
          <c:h val="0.83948887976665498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B434B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  <c:spPr>
              <a:solidFill>
                <a:srgbClr val="137685"/>
              </a:solidFill>
              <a:ln>
                <a:noFill/>
              </a:ln>
            </c:spPr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spPr/>
              <c:txPr>
                <a:bodyPr/>
                <a:lstStyle/>
                <a:p>
                  <a:pPr>
                    <a:defRPr sz="900" b="1">
                      <a:solidFill>
                        <a:schemeClr val="bg1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1.9058468428995667E-3"/>
                  <c:y val="7.290755322251385E-7"/>
                </c:manualLayout>
              </c:layout>
              <c:spPr/>
              <c:txPr>
                <a:bodyPr/>
                <a:lstStyle/>
                <a:p>
                  <a:pPr>
                    <a:defRPr sz="900" b="1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de-DE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de-DE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'[analysis-template-survey-data-cleaned-global-ili4.xlsx]9 - share pub'!$A$11:$A$18</c:f>
              <c:strCache>
                <c:ptCount val="8"/>
                <c:pt idx="0">
                  <c:v>ResearchGate</c:v>
                </c:pt>
                <c:pt idx="1">
                  <c:v>Institutional Repository</c:v>
                </c:pt>
                <c:pt idx="2">
                  <c:v>ArXiV</c:v>
                </c:pt>
                <c:pt idx="3">
                  <c:v>(and also) others</c:v>
                </c:pt>
                <c:pt idx="4">
                  <c:v>working papers</c:v>
                </c:pt>
                <c:pt idx="5">
                  <c:v>PubMed Commons</c:v>
                </c:pt>
                <c:pt idx="6">
                  <c:v>bioRxiv</c:v>
                </c:pt>
                <c:pt idx="7">
                  <c:v>SSRN</c:v>
                </c:pt>
              </c:strCache>
            </c:strRef>
          </c:cat>
          <c:val>
            <c:numRef>
              <c:f>'[analysis-template-survey-data-cleaned-global-ili4.xlsx]9 - share pub'!$B$11:$B$18</c:f>
              <c:numCache>
                <c:formatCode>General</c:formatCode>
                <c:ptCount val="8"/>
                <c:pt idx="0">
                  <c:v>1155</c:v>
                </c:pt>
                <c:pt idx="1">
                  <c:v>813</c:v>
                </c:pt>
                <c:pt idx="2">
                  <c:v>776</c:v>
                </c:pt>
                <c:pt idx="3">
                  <c:v>305</c:v>
                </c:pt>
                <c:pt idx="4">
                  <c:v>263</c:v>
                </c:pt>
                <c:pt idx="5">
                  <c:v>155</c:v>
                </c:pt>
                <c:pt idx="6">
                  <c:v>30</c:v>
                </c:pt>
                <c:pt idx="7">
                  <c:v>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132188032"/>
        <c:axId val="132189568"/>
      </c:barChart>
      <c:catAx>
        <c:axId val="132188032"/>
        <c:scaling>
          <c:orientation val="maxMin"/>
        </c:scaling>
        <c:delete val="0"/>
        <c:axPos val="l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2189568"/>
        <c:crosses val="autoZero"/>
        <c:auto val="1"/>
        <c:lblAlgn val="ctr"/>
        <c:lblOffset val="100"/>
        <c:noMultiLvlLbl val="0"/>
      </c:catAx>
      <c:valAx>
        <c:axId val="132189568"/>
        <c:scaling>
          <c:orientation val="minMax"/>
          <c:min val="0"/>
        </c:scaling>
        <c:delete val="0"/>
        <c:axPos val="t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en-GB" b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Count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25400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de-DE"/>
          </a:p>
        </c:txPr>
        <c:crossAx val="132188032"/>
        <c:crossesAt val="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0DD38-4042-4601-9492-39508B2BF3DB}" type="datetimeFigureOut">
              <a:rPr lang="de-DE" smtClean="0"/>
              <a:t>27.03.2017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78374-63C8-4333-870E-BFDCB7CA30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132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578374-63C8-4333-870E-BFDCB7CA309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24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683569" y="692702"/>
            <a:ext cx="5472000" cy="5442319"/>
            <a:chOff x="107504" y="433201"/>
            <a:chExt cx="6912768" cy="5986816"/>
          </a:xfrm>
        </p:grpSpPr>
        <p:sp>
          <p:nvSpPr>
            <p:cNvPr id="3" name="Rechteck 2"/>
            <p:cNvSpPr/>
            <p:nvPr/>
          </p:nvSpPr>
          <p:spPr>
            <a:xfrm>
              <a:off x="107504" y="515361"/>
              <a:ext cx="6912768" cy="59046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  <p:sp>
          <p:nvSpPr>
            <p:cNvPr id="10" name="Rechteck 9"/>
            <p:cNvSpPr/>
            <p:nvPr/>
          </p:nvSpPr>
          <p:spPr>
            <a:xfrm>
              <a:off x="107504" y="433201"/>
              <a:ext cx="6912768" cy="11547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71601" y="5157192"/>
            <a:ext cx="4895938" cy="749052"/>
          </a:xfrm>
        </p:spPr>
        <p:txBody>
          <a:bodyPr anchor="t" anchorCtr="0"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971601" y="3356992"/>
            <a:ext cx="4895938" cy="1551580"/>
          </a:xfrm>
        </p:spPr>
        <p:txBody>
          <a:bodyPr anchor="b" anchorCtr="0"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 dirty="0" smtClean="0"/>
              <a:t>Click </a:t>
            </a:r>
            <a:r>
              <a:rPr lang="de-DE" altLang="de-DE" noProof="0" dirty="0" err="1" smtClean="0"/>
              <a:t>to</a:t>
            </a:r>
            <a:r>
              <a:rPr lang="de-DE" altLang="de-DE" noProof="0" dirty="0" smtClean="0"/>
              <a:t> </a:t>
            </a:r>
            <a:r>
              <a:rPr lang="de-DE" altLang="de-DE" noProof="0" dirty="0" err="1" smtClean="0"/>
              <a:t>edit</a:t>
            </a:r>
            <a:r>
              <a:rPr lang="de-DE" altLang="de-DE" noProof="0" dirty="0" smtClean="0"/>
              <a:t> Master title </a:t>
            </a:r>
            <a:br>
              <a:rPr lang="de-DE" altLang="de-DE" noProof="0" dirty="0" smtClean="0"/>
            </a:br>
            <a:r>
              <a:rPr lang="de-DE" altLang="de-DE" noProof="0" dirty="0" smtClean="0"/>
              <a:t>style in zwei Zeilen</a:t>
            </a:r>
            <a:br>
              <a:rPr lang="de-DE" altLang="de-DE" noProof="0" dirty="0" smtClean="0"/>
            </a:br>
            <a:r>
              <a:rPr lang="de-DE" altLang="de-DE" noProof="0" dirty="0" smtClean="0"/>
              <a:t>oder in drei Zeilen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82" y="1108107"/>
            <a:ext cx="1799856" cy="11916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0990"/>
            <a:ext cx="2168616" cy="482400"/>
          </a:xfrm>
          <a:prstGeom prst="rect">
            <a:avLst/>
          </a:prstGeom>
        </p:spPr>
      </p:pic>
      <p:pic>
        <p:nvPicPr>
          <p:cNvPr id="12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5" name="Gruppieren 3"/>
          <p:cNvGrpSpPr/>
          <p:nvPr userDrawn="1"/>
        </p:nvGrpSpPr>
        <p:grpSpPr>
          <a:xfrm>
            <a:off x="683569" y="692702"/>
            <a:ext cx="5472000" cy="5442319"/>
            <a:chOff x="107504" y="433201"/>
            <a:chExt cx="6912768" cy="5986816"/>
          </a:xfrm>
        </p:grpSpPr>
        <p:sp>
          <p:nvSpPr>
            <p:cNvPr id="16" name="Rechteck 15"/>
            <p:cNvSpPr/>
            <p:nvPr userDrawn="1"/>
          </p:nvSpPr>
          <p:spPr>
            <a:xfrm>
              <a:off x="107504" y="515361"/>
              <a:ext cx="6912768" cy="59046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  <p:sp>
          <p:nvSpPr>
            <p:cNvPr id="17" name="Rechteck 16"/>
            <p:cNvSpPr/>
            <p:nvPr userDrawn="1"/>
          </p:nvSpPr>
          <p:spPr>
            <a:xfrm>
              <a:off x="107504" y="433201"/>
              <a:ext cx="6912768" cy="11547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</p:grpSp>
      <p:sp>
        <p:nvSpPr>
          <p:cNvPr id="18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71601" y="5157192"/>
            <a:ext cx="4895938" cy="749052"/>
          </a:xfrm>
        </p:spPr>
        <p:txBody>
          <a:bodyPr anchor="t" anchorCtr="0"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971601" y="3356992"/>
            <a:ext cx="4895938" cy="1551580"/>
          </a:xfrm>
        </p:spPr>
        <p:txBody>
          <a:bodyPr anchor="b" anchorCtr="0"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 dirty="0" smtClean="0"/>
              <a:t>Click </a:t>
            </a:r>
            <a:r>
              <a:rPr lang="de-DE" altLang="de-DE" noProof="0" dirty="0" err="1" smtClean="0"/>
              <a:t>to</a:t>
            </a:r>
            <a:r>
              <a:rPr lang="de-DE" altLang="de-DE" noProof="0" dirty="0" smtClean="0"/>
              <a:t> </a:t>
            </a:r>
            <a:r>
              <a:rPr lang="de-DE" altLang="de-DE" noProof="0" dirty="0" err="1" smtClean="0"/>
              <a:t>edit</a:t>
            </a:r>
            <a:r>
              <a:rPr lang="de-DE" altLang="de-DE" noProof="0" dirty="0" smtClean="0"/>
              <a:t> Master title </a:t>
            </a:r>
            <a:br>
              <a:rPr lang="de-DE" altLang="de-DE" noProof="0" dirty="0" smtClean="0"/>
            </a:br>
            <a:r>
              <a:rPr lang="de-DE" altLang="de-DE" noProof="0" dirty="0" smtClean="0"/>
              <a:t>style in zwei Zeilen</a:t>
            </a:r>
            <a:br>
              <a:rPr lang="de-DE" altLang="de-DE" noProof="0" dirty="0" smtClean="0"/>
            </a:br>
            <a:r>
              <a:rPr lang="de-DE" altLang="de-DE" noProof="0" dirty="0" smtClean="0"/>
              <a:t>oder in drei Zeilen</a:t>
            </a:r>
          </a:p>
        </p:txBody>
      </p:sp>
      <p:pic>
        <p:nvPicPr>
          <p:cNvPr id="20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82" y="1108107"/>
            <a:ext cx="1799856" cy="1191600"/>
          </a:xfrm>
          <a:prstGeom prst="rect">
            <a:avLst/>
          </a:prstGeom>
        </p:spPr>
      </p:pic>
      <p:pic>
        <p:nvPicPr>
          <p:cNvPr id="21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0990"/>
            <a:ext cx="216861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90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683569" y="767385"/>
            <a:ext cx="5472000" cy="53676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  <p:sp>
        <p:nvSpPr>
          <p:cNvPr id="22" name="Rechteck 21"/>
          <p:cNvSpPr/>
          <p:nvPr userDrawn="1"/>
        </p:nvSpPr>
        <p:spPr>
          <a:xfrm>
            <a:off x="683569" y="692695"/>
            <a:ext cx="5472000" cy="104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971603" y="980734"/>
            <a:ext cx="4821203" cy="43338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971603" y="1700815"/>
            <a:ext cx="4812091" cy="41764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344479" indent="-342891">
              <a:buFont typeface="+mj-lt"/>
              <a:buAutoNum type="arabicPeriod"/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1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345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683568" y="1484790"/>
            <a:ext cx="6048672" cy="41764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344479" indent="-342891">
              <a:buFont typeface="+mj-lt"/>
              <a:buAutoNum type="arabicPeriod"/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1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75066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4"/>
          </p:nvPr>
        </p:nvSpPr>
        <p:spPr bwMode="gray">
          <a:xfrm>
            <a:off x="684215" y="1484784"/>
            <a:ext cx="7776219" cy="44651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468807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4009" y="1484784"/>
            <a:ext cx="3816424" cy="446516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83569" y="1484784"/>
            <a:ext cx="3744416" cy="216024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83569" y="3789040"/>
            <a:ext cx="3744416" cy="216091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4795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bschluss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523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b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914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683569" y="767385"/>
            <a:ext cx="5472000" cy="53676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  <p:sp>
        <p:nvSpPr>
          <p:cNvPr id="22" name="Rechteck 21"/>
          <p:cNvSpPr/>
          <p:nvPr/>
        </p:nvSpPr>
        <p:spPr>
          <a:xfrm>
            <a:off x="683569" y="692695"/>
            <a:ext cx="5472000" cy="104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 bwMode="gray">
          <a:xfrm>
            <a:off x="971603" y="980734"/>
            <a:ext cx="4821203" cy="433387"/>
          </a:xfr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971603" y="1700815"/>
            <a:ext cx="4812091" cy="41764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344479" indent="-342891">
              <a:buFont typeface="+mj-lt"/>
              <a:buAutoNum type="arabicPeriod"/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1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  <a:endParaRPr lang="de-DE" dirty="0"/>
          </a:p>
        </p:txBody>
      </p:sp>
      <p:pic>
        <p:nvPicPr>
          <p:cNvPr id="7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683569" y="767385"/>
            <a:ext cx="5472000" cy="53676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  <p:sp>
        <p:nvSpPr>
          <p:cNvPr id="10" name="Rechteck 9"/>
          <p:cNvSpPr/>
          <p:nvPr userDrawn="1"/>
        </p:nvSpPr>
        <p:spPr>
          <a:xfrm>
            <a:off x="683569" y="692695"/>
            <a:ext cx="5472000" cy="1049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 smtClean="0"/>
          </a:p>
        </p:txBody>
      </p:sp>
    </p:spTree>
    <p:extLst>
      <p:ext uri="{BB962C8B-B14F-4D97-AF65-F5344CB8AC3E}">
        <p14:creationId xmlns:p14="http://schemas.microsoft.com/office/powerpoint/2010/main" val="1212108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 bwMode="gray">
          <a:xfrm>
            <a:off x="683568" y="1484790"/>
            <a:ext cx="6048672" cy="41764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  <a:lvl2pPr marL="344479" indent="-342891">
              <a:buFont typeface="+mj-lt"/>
              <a:buAutoNum type="arabicPeriod"/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1"/>
            <a:r>
              <a:rPr lang="de-DE" dirty="0" smtClean="0"/>
              <a:t>Zweite Ebene</a:t>
            </a:r>
          </a:p>
          <a:p>
            <a:pPr lvl="3"/>
            <a:r>
              <a:rPr lang="de-DE" dirty="0" smtClean="0"/>
              <a:t>Dritte Ebene</a:t>
            </a:r>
          </a:p>
          <a:p>
            <a:pPr lvl="4"/>
            <a:r>
              <a:rPr lang="de-DE" dirty="0" smtClean="0"/>
              <a:t>Vierte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044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4"/>
          </p:nvPr>
        </p:nvSpPr>
        <p:spPr bwMode="gray">
          <a:xfrm>
            <a:off x="684215" y="1484784"/>
            <a:ext cx="7776219" cy="446516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399575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44009" y="1484784"/>
            <a:ext cx="3816424" cy="446516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683569" y="1484784"/>
            <a:ext cx="3744416" cy="216024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  <a:endParaRPr lang="de-DE" altLang="de-DE" dirty="0" smtClean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83569" y="3789040"/>
            <a:ext cx="3744416" cy="216091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286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Abschluss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683569" y="692696"/>
            <a:ext cx="5472000" cy="5472608"/>
            <a:chOff x="107504" y="433201"/>
            <a:chExt cx="6912768" cy="6020135"/>
          </a:xfrm>
        </p:grpSpPr>
        <p:sp>
          <p:nvSpPr>
            <p:cNvPr id="27" name="Rechteck 26"/>
            <p:cNvSpPr/>
            <p:nvPr/>
          </p:nvSpPr>
          <p:spPr>
            <a:xfrm>
              <a:off x="107504" y="548680"/>
              <a:ext cx="6912768" cy="59046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107504" y="433201"/>
              <a:ext cx="6912768" cy="11547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971602" y="5157198"/>
            <a:ext cx="3486242" cy="740863"/>
          </a:xfrm>
        </p:spPr>
        <p:txBody>
          <a:bodyPr/>
          <a:lstStyle>
            <a:lvl1pPr>
              <a:lnSpc>
                <a:spcPct val="114000"/>
              </a:lnSpc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971603" y="4437465"/>
            <a:ext cx="3842125" cy="503709"/>
          </a:xfrm>
        </p:spPr>
        <p:txBody>
          <a:bodyPr anchor="b" anchorCtr="0"/>
          <a:lstStyle>
            <a:lvl1pPr>
              <a:lnSpc>
                <a:spcPct val="114000"/>
              </a:lnSpc>
              <a:defRPr sz="13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  <a:endParaRPr lang="de-DE" altLang="de-DE" noProof="0" dirty="0" smtClean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82" y="1108107"/>
            <a:ext cx="1799856" cy="11916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0990"/>
            <a:ext cx="2168616" cy="482400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3201" y="5301408"/>
            <a:ext cx="1002350" cy="67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4" name="Gruppieren 25"/>
          <p:cNvGrpSpPr/>
          <p:nvPr userDrawn="1"/>
        </p:nvGrpSpPr>
        <p:grpSpPr>
          <a:xfrm>
            <a:off x="683569" y="692696"/>
            <a:ext cx="5472000" cy="5472608"/>
            <a:chOff x="107504" y="433201"/>
            <a:chExt cx="6912768" cy="6020135"/>
          </a:xfrm>
        </p:grpSpPr>
        <p:sp>
          <p:nvSpPr>
            <p:cNvPr id="15" name="Rechteck 14"/>
            <p:cNvSpPr/>
            <p:nvPr userDrawn="1"/>
          </p:nvSpPr>
          <p:spPr>
            <a:xfrm>
              <a:off x="107504" y="548680"/>
              <a:ext cx="6912768" cy="59046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  <p:sp>
          <p:nvSpPr>
            <p:cNvPr id="16" name="Rechteck 15"/>
            <p:cNvSpPr/>
            <p:nvPr userDrawn="1"/>
          </p:nvSpPr>
          <p:spPr>
            <a:xfrm>
              <a:off x="107504" y="433201"/>
              <a:ext cx="6912768" cy="11547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</p:grpSp>
      <p:sp>
        <p:nvSpPr>
          <p:cNvPr id="17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971603" y="4437465"/>
            <a:ext cx="3842125" cy="503709"/>
          </a:xfrm>
        </p:spPr>
        <p:txBody>
          <a:bodyPr anchor="b" anchorCtr="0"/>
          <a:lstStyle>
            <a:lvl1pPr>
              <a:lnSpc>
                <a:spcPct val="114000"/>
              </a:lnSpc>
              <a:defRPr sz="13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 smtClean="0"/>
              <a:t>Titelmasterformat durch Klicken bearbeiten</a:t>
            </a:r>
            <a:endParaRPr lang="de-DE" altLang="de-DE" noProof="0" dirty="0" smtClean="0"/>
          </a:p>
        </p:txBody>
      </p:sp>
      <p:pic>
        <p:nvPicPr>
          <p:cNvPr id="18" name="Grafik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82" y="1108107"/>
            <a:ext cx="1799856" cy="1191600"/>
          </a:xfrm>
          <a:prstGeom prst="rect">
            <a:avLst/>
          </a:prstGeom>
        </p:spPr>
      </p:pic>
      <p:pic>
        <p:nvPicPr>
          <p:cNvPr id="19" name="Grafik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0990"/>
            <a:ext cx="2168616" cy="482400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3201" y="5301408"/>
            <a:ext cx="1002350" cy="67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4051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bschlussfolie mit Gr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753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Abschluss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897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uppieren 3"/>
          <p:cNvGrpSpPr/>
          <p:nvPr userDrawn="1"/>
        </p:nvGrpSpPr>
        <p:grpSpPr>
          <a:xfrm>
            <a:off x="683569" y="692702"/>
            <a:ext cx="5472000" cy="5442319"/>
            <a:chOff x="107504" y="433201"/>
            <a:chExt cx="6912768" cy="5986816"/>
          </a:xfrm>
        </p:grpSpPr>
        <p:sp>
          <p:nvSpPr>
            <p:cNvPr id="3" name="Rechteck 2"/>
            <p:cNvSpPr/>
            <p:nvPr userDrawn="1"/>
          </p:nvSpPr>
          <p:spPr>
            <a:xfrm>
              <a:off x="107504" y="515361"/>
              <a:ext cx="6912768" cy="5904656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  <p:sp>
          <p:nvSpPr>
            <p:cNvPr id="10" name="Rechteck 9"/>
            <p:cNvSpPr/>
            <p:nvPr userDrawn="1"/>
          </p:nvSpPr>
          <p:spPr>
            <a:xfrm>
              <a:off x="107504" y="433201"/>
              <a:ext cx="6912768" cy="11547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err="1" smtClean="0"/>
            </a:p>
          </p:txBody>
        </p:sp>
      </p:grpSp>
      <p:sp>
        <p:nvSpPr>
          <p:cNvPr id="3075" name="Rectangle 3"/>
          <p:cNvSpPr>
            <a:spLocks noGrp="1" noChangeArrowheads="1"/>
          </p:cNvSpPr>
          <p:nvPr userDrawn="1">
            <p:ph type="subTitle" idx="1"/>
          </p:nvPr>
        </p:nvSpPr>
        <p:spPr bwMode="gray">
          <a:xfrm>
            <a:off x="971601" y="5157192"/>
            <a:ext cx="4895938" cy="749052"/>
          </a:xfrm>
        </p:spPr>
        <p:txBody>
          <a:bodyPr anchor="t" anchorCtr="0"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 smtClean="0"/>
              <a:t>Formatvorlage des Untertitelmasters durch Klicken bearbeiten</a:t>
            </a:r>
            <a:endParaRPr lang="de-DE" altLang="de-DE" noProof="0" dirty="0" smtClean="0"/>
          </a:p>
        </p:txBody>
      </p:sp>
      <p:sp>
        <p:nvSpPr>
          <p:cNvPr id="3074" name="Rectangle 2"/>
          <p:cNvSpPr>
            <a:spLocks noGrp="1" noChangeArrowheads="1"/>
          </p:cNvSpPr>
          <p:nvPr userDrawn="1">
            <p:ph type="ctrTitle" hasCustomPrompt="1"/>
          </p:nvPr>
        </p:nvSpPr>
        <p:spPr bwMode="gray">
          <a:xfrm>
            <a:off x="971601" y="3356992"/>
            <a:ext cx="4895938" cy="1551580"/>
          </a:xfrm>
        </p:spPr>
        <p:txBody>
          <a:bodyPr anchor="b" anchorCtr="0"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altLang="de-DE" noProof="0" dirty="0" smtClean="0"/>
              <a:t>Click </a:t>
            </a:r>
            <a:r>
              <a:rPr lang="de-DE" altLang="de-DE" noProof="0" dirty="0" err="1" smtClean="0"/>
              <a:t>to</a:t>
            </a:r>
            <a:r>
              <a:rPr lang="de-DE" altLang="de-DE" noProof="0" dirty="0" smtClean="0"/>
              <a:t> </a:t>
            </a:r>
            <a:r>
              <a:rPr lang="de-DE" altLang="de-DE" noProof="0" dirty="0" err="1" smtClean="0"/>
              <a:t>edit</a:t>
            </a:r>
            <a:r>
              <a:rPr lang="de-DE" altLang="de-DE" noProof="0" dirty="0" smtClean="0"/>
              <a:t> Master title </a:t>
            </a:r>
            <a:br>
              <a:rPr lang="de-DE" altLang="de-DE" noProof="0" dirty="0" smtClean="0"/>
            </a:br>
            <a:r>
              <a:rPr lang="de-DE" altLang="de-DE" noProof="0" dirty="0" smtClean="0"/>
              <a:t>style in zwei Zeilen</a:t>
            </a:r>
            <a:br>
              <a:rPr lang="de-DE" altLang="de-DE" noProof="0" dirty="0" smtClean="0"/>
            </a:br>
            <a:r>
              <a:rPr lang="de-DE" altLang="de-DE" noProof="0" dirty="0" smtClean="0"/>
              <a:t>oder in drei Zeilen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82" y="1108107"/>
            <a:ext cx="1799856" cy="11916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20990"/>
            <a:ext cx="2168616" cy="4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01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054" y="390125"/>
            <a:ext cx="1224000" cy="812443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20694"/>
            <a:ext cx="6048672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Mastertitelformat bearbeiten</a:t>
            </a:r>
            <a:endParaRPr lang="de-DE" altLang="de-DE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5" y="1483544"/>
            <a:ext cx="7776219" cy="44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 dirty="0" smtClean="0"/>
          </a:p>
          <a:p>
            <a:pPr lvl="0"/>
            <a:r>
              <a:rPr lang="de-DE" altLang="de-DE" dirty="0" smtClean="0"/>
              <a:t>Click </a:t>
            </a:r>
            <a:r>
              <a:rPr lang="de-DE" altLang="de-DE" dirty="0" err="1" smtClean="0"/>
              <a:t>to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edit</a:t>
            </a:r>
            <a:r>
              <a:rPr lang="de-DE" altLang="de-DE" dirty="0" smtClean="0"/>
              <a:t> Master </a:t>
            </a:r>
            <a:r>
              <a:rPr lang="de-DE" altLang="de-DE" dirty="0" err="1" smtClean="0"/>
              <a:t>text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styles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Second </a:t>
            </a:r>
            <a:r>
              <a:rPr lang="de-DE" altLang="de-DE" dirty="0" err="1" smtClean="0"/>
              <a:t>level</a:t>
            </a:r>
            <a:endParaRPr lang="de-DE" altLang="de-DE" dirty="0" smtClean="0"/>
          </a:p>
          <a:p>
            <a:pPr lvl="2"/>
            <a:r>
              <a:rPr lang="de-DE" altLang="de-DE" dirty="0" smtClean="0"/>
              <a:t>Third </a:t>
            </a:r>
            <a:r>
              <a:rPr lang="de-DE" altLang="de-DE" dirty="0" err="1" smtClean="0"/>
              <a:t>level</a:t>
            </a:r>
            <a:endParaRPr lang="de-DE" altLang="de-DE" dirty="0" smtClean="0"/>
          </a:p>
          <a:p>
            <a:pPr lvl="3"/>
            <a:r>
              <a:rPr lang="de-DE" altLang="de-DE" dirty="0" err="1" smtClean="0"/>
              <a:t>Fourth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level</a:t>
            </a:r>
            <a:endParaRPr lang="de-DE" altLang="de-DE" dirty="0" smtClean="0"/>
          </a:p>
          <a:p>
            <a:pPr lvl="4"/>
            <a:r>
              <a:rPr lang="de-DE" altLang="de-DE" dirty="0" err="1" smtClean="0"/>
              <a:t>Fifth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level</a:t>
            </a:r>
            <a:endParaRPr lang="de-DE" altLang="de-DE" dirty="0" smtClean="0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7579078" y="6538919"/>
            <a:ext cx="1186979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/>
            <a:r>
              <a:rPr lang="de-DE" altLang="de-DE" sz="900" smtClean="0"/>
              <a:t>Seite </a:t>
            </a:r>
            <a:fld id="{C4818D02-A92A-48CC-BA3A-9797143E1A3F}" type="slidenum">
              <a:rPr lang="de-DE" altLang="de-DE" sz="900" smtClean="0"/>
              <a:pPr algn="r"/>
              <a:t>‹Nr.›</a:t>
            </a:fld>
            <a:endParaRPr lang="de-DE" altLang="de-DE" sz="900"/>
          </a:p>
        </p:txBody>
      </p:sp>
    </p:spTree>
    <p:extLst>
      <p:ext uri="{BB962C8B-B14F-4D97-AF65-F5344CB8AC3E}">
        <p14:creationId xmlns:p14="http://schemas.microsoft.com/office/powerpoint/2010/main" val="36474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70" r:id="rId10"/>
    <p:sldLayoutId id="2147483675" r:id="rId11"/>
    <p:sldLayoutId id="2147483654" r:id="rId12"/>
    <p:sldLayoutId id="2147483661" r:id="rId13"/>
    <p:sldLayoutId id="2147483679" r:id="rId14"/>
    <p:sldLayoutId id="2147483672" r:id="rId15"/>
  </p:sldLayoutIdLst>
  <p:transition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113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5pPr>
      <a:lvl6pPr marL="457189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6pPr>
      <a:lvl7pPr marL="914377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7pPr>
      <a:lvl8pPr marL="1371566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8pPr>
      <a:lvl9pPr marL="1828754"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2000"/>
        </a:lnSpc>
        <a:spcBef>
          <a:spcPct val="0"/>
        </a:spcBef>
        <a:spcAft>
          <a:spcPts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9384" indent="-177796" algn="l" rtl="0" eaLnBrk="1" fontAlgn="base" hangingPunct="1">
        <a:lnSpc>
          <a:spcPct val="102000"/>
        </a:lnSpc>
        <a:spcBef>
          <a:spcPct val="0"/>
        </a:spcBef>
        <a:spcAft>
          <a:spcPts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2pPr>
      <a:lvl3pPr marL="361942" indent="-180970" algn="l" rtl="0" eaLnBrk="1" fontAlgn="base" hangingPunct="1">
        <a:lnSpc>
          <a:spcPct val="102000"/>
        </a:lnSpc>
        <a:spcBef>
          <a:spcPct val="0"/>
        </a:spcBef>
        <a:spcAft>
          <a:spcPts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+mn-cs"/>
        </a:defRPr>
      </a:lvl3pPr>
      <a:lvl4pPr marL="542912" indent="-180970" algn="l" rtl="0" eaLnBrk="1" fontAlgn="base" hangingPunct="1">
        <a:lnSpc>
          <a:spcPct val="102000"/>
        </a:lnSpc>
        <a:spcBef>
          <a:spcPct val="0"/>
        </a:spcBef>
        <a:spcAft>
          <a:spcPts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+mn-cs"/>
        </a:defRPr>
      </a:lvl4pPr>
      <a:lvl5pPr marL="714357" indent="-177796" algn="l" rtl="0" eaLnBrk="1" fontAlgn="base" hangingPunct="1">
        <a:lnSpc>
          <a:spcPct val="102000"/>
        </a:lnSpc>
        <a:spcBef>
          <a:spcPct val="0"/>
        </a:spcBef>
        <a:spcAft>
          <a:spcPts val="0"/>
        </a:spcAft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cs typeface="+mn-cs"/>
        </a:defRPr>
      </a:lvl5pPr>
      <a:lvl6pPr marL="641335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6pPr>
      <a:lvl7pPr marL="1098523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7pPr>
      <a:lvl8pPr marL="1555712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8pPr>
      <a:lvl9pPr marL="2012900" algn="l" rtl="0" eaLnBrk="1" fontAlgn="base" hangingPunct="1">
        <a:lnSpc>
          <a:spcPts val="2200"/>
        </a:lnSpc>
        <a:spcBef>
          <a:spcPct val="0"/>
        </a:spcBef>
        <a:spcAft>
          <a:spcPct val="0"/>
        </a:spcAft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6" orient="horz" pos="2160" userDrawn="1">
          <p15:clr>
            <a:srgbClr val="F26B43"/>
          </p15:clr>
        </p15:guide>
        <p15:guide id="7" pos="2880" userDrawn="1">
          <p15:clr>
            <a:srgbClr val="F26B43"/>
          </p15:clr>
        </p15:guide>
        <p15:guide id="8" pos="431" userDrawn="1">
          <p15:clr>
            <a:srgbClr val="F26B43"/>
          </p15:clr>
        </p15:guide>
        <p15:guide id="9" orient="horz" pos="3748" userDrawn="1">
          <p15:clr>
            <a:srgbClr val="F26B43"/>
          </p15:clr>
        </p15:guide>
        <p15:guide id="10" pos="5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02.0570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042" y="3356993"/>
            <a:ext cx="4812091" cy="1440159"/>
          </a:xfrm>
        </p:spPr>
        <p:txBody>
          <a:bodyPr/>
          <a:lstStyle/>
          <a:p>
            <a:r>
              <a:rPr lang="de-DE" altLang="de-DE"/>
              <a:t>Die digitale Identität als </a:t>
            </a:r>
            <a:r>
              <a:rPr lang="de-DE" altLang="de-DE"/>
              <a:t>ForscherIn </a:t>
            </a:r>
            <a:r>
              <a:rPr lang="de-DE" altLang="de-DE" smtClean="0"/>
              <a:t>pflegen – zwischen </a:t>
            </a:r>
            <a:r>
              <a:rPr lang="de-DE" altLang="de-DE"/>
              <a:t>ResearchGate</a:t>
            </a:r>
            <a:r>
              <a:rPr lang="de-DE" altLang="de-DE"/>
              <a:t>, </a:t>
            </a:r>
            <a:r>
              <a:rPr lang="de-DE" altLang="de-DE" smtClean="0"/>
              <a:t>Google Scholar </a:t>
            </a:r>
            <a:r>
              <a:rPr lang="de-DE" altLang="de-DE"/>
              <a:t>und h-Index</a:t>
            </a:r>
            <a:endParaRPr lang="de-DE" altLang="de-DE"/>
          </a:p>
        </p:txBody>
      </p:sp>
      <p:sp>
        <p:nvSpPr>
          <p:cNvPr id="4" name="Textfeld 3"/>
          <p:cNvSpPr txBox="1"/>
          <p:nvPr/>
        </p:nvSpPr>
        <p:spPr>
          <a:xfrm>
            <a:off x="899592" y="515719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/>
              <a:t>Lambert Heller</a:t>
            </a:r>
          </a:p>
          <a:p>
            <a:r>
              <a:rPr lang="de-DE" smtClean="0"/>
              <a:t>Frühjahrstagung der DPG, </a:t>
            </a:r>
            <a:r>
              <a:rPr lang="de-DE" smtClean="0"/>
              <a:t>AG Information Münster, 28. März 2017	       #dpgms17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087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de-DE" smtClean="0"/>
              <a:t>Versuchen Sie mal…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a</a:t>
            </a:r>
            <a:r>
              <a:rPr lang="de-DE" smtClean="0"/>
              <a:t>lle „Ihre“ Daten herunterzuladen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o</a:t>
            </a:r>
            <a:r>
              <a:rPr lang="de-DE" smtClean="0"/>
              <a:t>der zumindest strukturierte Publikations</a:t>
            </a:r>
            <a:r>
              <a:rPr lang="de-DE" i="1" smtClean="0"/>
              <a:t>angaben</a:t>
            </a:r>
            <a:r>
              <a:rPr lang="de-DE" smtClean="0"/>
              <a:t> </a:t>
            </a:r>
            <a:r>
              <a:rPr lang="de-DE" smtClean="0"/>
              <a:t>(z.B. BibTeX)</a:t>
            </a:r>
            <a:endParaRPr lang="de-DE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Einen Link auf eine externe Publikation unterzubringen…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o</a:t>
            </a:r>
            <a:r>
              <a:rPr lang="de-DE" smtClean="0"/>
              <a:t>der eine maschinenlesbare freie Lizenz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o</a:t>
            </a:r>
            <a:r>
              <a:rPr lang="de-DE" smtClean="0"/>
              <a:t>der ein anspielbares Video (direkt oder per YouTube)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/>
              <a:t>o</a:t>
            </a:r>
            <a:r>
              <a:rPr lang="de-DE" smtClean="0"/>
              <a:t>der ein Profil für einE Co-AutorIn ohne institutionelle Zugehörigkeit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/>
          </a:p>
          <a:p>
            <a:r>
              <a:rPr lang="de-DE" smtClean="0"/>
              <a:t>Was dahinter steckt: Entdeckbarkeit und soziale Netz als Geschäftsmodell.</a:t>
            </a:r>
          </a:p>
          <a:p>
            <a:endParaRPr lang="de-DE" smtClean="0"/>
          </a:p>
          <a:p>
            <a:r>
              <a:rPr lang="de-DE"/>
              <a:t>C</a:t>
            </a:r>
            <a:r>
              <a:rPr lang="de-DE" smtClean="0"/>
              <a:t>autionary tale: Der Aufkauf von Mendeley, SSRN etc. durch Elsevier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mtClean="0"/>
          </a:p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Mit ResearchGate geht alles?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894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Google </a:t>
            </a:r>
            <a:r>
              <a:rPr lang="de-DE" smtClean="0"/>
              <a:t>Scholar-Profile (seit 2012) </a:t>
            </a:r>
            <a:r>
              <a:rPr lang="de-DE" smtClean="0"/>
              <a:t>– </a:t>
            </a:r>
            <a:r>
              <a:rPr lang="de-DE" smtClean="0"/>
              <a:t>Seitenarm von Google, „free as in free beer“ </a:t>
            </a:r>
            <a:endParaRPr lang="de-DE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15" y="1700808"/>
            <a:ext cx="8183668" cy="443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854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Vermutlich die Zukunft: Autonome und offene Integration von Profilen durch ORCID </a:t>
            </a:r>
            <a:endParaRPr lang="de-DE"/>
          </a:p>
        </p:txBody>
      </p:sp>
      <p:pic>
        <p:nvPicPr>
          <p:cNvPr id="2050" name="Picture 2" descr="C:\Users\HellerL\AppData\Local\Temp\ORCIDIntegrations2017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64998"/>
            <a:ext cx="7072483" cy="530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7389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Linked Research mit VIVO</a:t>
            </a:r>
            <a:br>
              <a:rPr lang="de-DE" smtClean="0"/>
            </a:br>
            <a:r>
              <a:rPr lang="de-DE" smtClean="0"/>
              <a:t>Ein Beispiel aus der TIB, hier: Profilansicht</a:t>
            </a:r>
            <a:endParaRPr lang="de-DE"/>
          </a:p>
        </p:txBody>
      </p:sp>
      <p:pic>
        <p:nvPicPr>
          <p:cNvPr id="4" name="Picture 2" descr="C:\Users\HauschkeC\OSL\VIVO\CeBIT 2017\Materialien\cebit_standbroschuere_abbildung_1.tif"/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545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el 2"/>
          <p:cNvSpPr txBox="1">
            <a:spLocks/>
          </p:cNvSpPr>
          <p:nvPr/>
        </p:nvSpPr>
        <p:spPr bwMode="auto">
          <a:xfrm rot="402448">
            <a:off x="5805292" y="2684854"/>
            <a:ext cx="3312368" cy="4333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1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189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377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566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754"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de-DE" kern="0"/>
              <a:t>Seit der CeBIT 2017 live</a:t>
            </a:r>
            <a:r>
              <a:rPr lang="de-DE" kern="0"/>
              <a:t>: </a:t>
            </a:r>
            <a:endParaRPr lang="de-DE" kern="0" smtClean="0"/>
          </a:p>
          <a:p>
            <a:pPr algn="ctr"/>
            <a:r>
              <a:rPr lang="de-DE" kern="0" smtClean="0"/>
              <a:t>https</a:t>
            </a:r>
            <a:r>
              <a:rPr lang="de-DE" kern="0"/>
              <a:t>://vivo.tib.eu/</a:t>
            </a:r>
          </a:p>
        </p:txBody>
      </p:sp>
    </p:spTree>
    <p:extLst>
      <p:ext uri="{BB962C8B-B14F-4D97-AF65-F5344CB8AC3E}">
        <p14:creationId xmlns:p14="http://schemas.microsoft.com/office/powerpoint/2010/main" val="141764038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auschkeC\OSL\VIVO\CeBIT 2017\Materialien\cebit_standbroschuere_abbildung_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264"/>
            <a:ext cx="8495986" cy="557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408712" cy="433387"/>
          </a:xfrm>
        </p:spPr>
        <p:txBody>
          <a:bodyPr/>
          <a:lstStyle/>
          <a:p>
            <a:r>
              <a:rPr lang="de-DE" smtClean="0"/>
              <a:t>Linked Research mit VIVO</a:t>
            </a:r>
            <a:br>
              <a:rPr lang="de-DE" smtClean="0"/>
            </a:br>
            <a:r>
              <a:rPr lang="de-DE" smtClean="0"/>
              <a:t>Hier: Interaktive Visualisierung von Koautoren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378051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Linked Research mit VIVO</a:t>
            </a:r>
            <a:br>
              <a:rPr lang="de-DE" smtClean="0"/>
            </a:br>
            <a:r>
              <a:rPr lang="de-DE" smtClean="0"/>
              <a:t>Hier: Interaktive Auswertungen</a:t>
            </a:r>
            <a:endParaRPr lang="de-DE"/>
          </a:p>
        </p:txBody>
      </p:sp>
      <p:pic>
        <p:nvPicPr>
          <p:cNvPr id="4" name="Picture 2" descr="C:\Users\HauschkeC\OSL\VIVO\CeBIT 2017\Materialien\temporal_graph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88" y="1479810"/>
            <a:ext cx="8208912" cy="541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7817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07704" y="3429000"/>
            <a:ext cx="367240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err="1" smtClean="0">
                <a:latin typeface="Calibri" panose="020F0502020204030204" pitchFamily="34" charset="0"/>
              </a:rPr>
              <a:t>Vielen Dank!</a:t>
            </a:r>
            <a:endParaRPr lang="de-DE" sz="4000" smtClean="0">
              <a:latin typeface="Calibri" panose="020F0502020204030204" pitchFamily="34" charset="0"/>
            </a:endParaRPr>
          </a:p>
          <a:p>
            <a:endParaRPr lang="de-DE" sz="4000">
              <a:latin typeface="Calibri" panose="020F0502020204030204" pitchFamily="34" charset="0"/>
            </a:endParaRPr>
          </a:p>
          <a:p>
            <a:r>
              <a:rPr lang="de-DE" sz="2800">
                <a:latin typeface="Calibri" panose="020F0502020204030204" pitchFamily="34" charset="0"/>
              </a:rPr>
              <a:t>lambert.heller@tib.eu</a:t>
            </a:r>
          </a:p>
        </p:txBody>
      </p:sp>
      <p:pic>
        <p:nvPicPr>
          <p:cNvPr id="6146" name="Picture 2" descr="https://upload.wikimedia.org/wikipedia/commons/thumb/f/f9/CC-Zero-badge.svg/2000px-CC-Zero-badg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52" y="5511708"/>
            <a:ext cx="1517857" cy="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41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684215" y="1484784"/>
            <a:ext cx="7848225" cy="4465166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smtClean="0"/>
              <a:t>Überleitung: Leiden Manifesto, neue Zitationsmetriken, neue Forschungsprodukte</a:t>
            </a:r>
            <a:endParaRPr lang="en-US" sz="220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smtClean="0"/>
              <a:t>101 Innovations Survey, oder: Wozu brauchen PhysikerInnen ResearchGate?</a:t>
            </a:r>
            <a:endParaRPr lang="en-US" sz="220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smtClean="0"/>
              <a:t>Was geht mit ResearchGate, und was nicht? Was mit Google Scholar?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200" smtClean="0"/>
              <a:t>ORCID und VIVO: Forschungsinformationen öffnen um Forschung besser entdecken und bewerten zu können</a:t>
            </a:r>
            <a:r>
              <a:rPr lang="en-US" sz="2000" smtClean="0"/>
              <a:t>?</a:t>
            </a:r>
            <a:endParaRPr lang="en-US" sz="2000"/>
          </a:p>
          <a:p>
            <a:pPr>
              <a:lnSpc>
                <a:spcPct val="150000"/>
              </a:lnSpc>
            </a:pPr>
            <a:endParaRPr lang="en-US" sz="2000" b="1" smtClean="0"/>
          </a:p>
          <a:p>
            <a:pPr>
              <a:lnSpc>
                <a:spcPct val="150000"/>
              </a:lnSpc>
            </a:pPr>
            <a:r>
              <a:rPr lang="en-US" sz="2800" b="1" smtClean="0"/>
              <a:t>						@Lambo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de-DE"/>
          </a:p>
          <a:p>
            <a:endParaRPr lang="de-DE" smtClean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Agenda</a:t>
            </a:r>
            <a:endParaRPr lang="de-DE"/>
          </a:p>
        </p:txBody>
      </p:sp>
      <p:pic>
        <p:nvPicPr>
          <p:cNvPr id="4" name="Bild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161" y="5981040"/>
            <a:ext cx="77808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52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Quantitative </a:t>
            </a:r>
            <a:r>
              <a:rPr lang="de-DE"/>
              <a:t>sollte qualitative Bewertung unterstützen, nicht umgekehrt.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mtClean="0"/>
              <a:t>Forschung </a:t>
            </a:r>
            <a:r>
              <a:rPr lang="de-DE"/>
              <a:t>sollte anhand ihres eigenen Anspruchs bewertet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smtClean="0"/>
              <a:t>“Allow </a:t>
            </a:r>
            <a:r>
              <a:rPr lang="en-US" b="1"/>
              <a:t>those evaluated to verify data and </a:t>
            </a:r>
            <a:r>
              <a:rPr lang="en-US" b="1"/>
              <a:t>analysis</a:t>
            </a:r>
            <a:r>
              <a:rPr lang="en-US" b="1" smtClean="0"/>
              <a:t>.”</a:t>
            </a: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480720" cy="433387"/>
          </a:xfrm>
        </p:spPr>
        <p:txBody>
          <a:bodyPr/>
          <a:lstStyle/>
          <a:p>
            <a:r>
              <a:rPr lang="de-DE" smtClean="0"/>
              <a:t>Leiden Manifesto (</a:t>
            </a:r>
            <a:r>
              <a:rPr lang="de-DE" smtClean="0"/>
              <a:t>2014)</a:t>
            </a:r>
            <a:br>
              <a:rPr lang="de-DE" smtClean="0"/>
            </a:br>
            <a:r>
              <a:rPr lang="de-DE" smtClean="0"/>
              <a:t>Einige </a:t>
            </a:r>
            <a:r>
              <a:rPr lang="de-DE" smtClean="0"/>
              <a:t>Kernaussagen</a:t>
            </a:r>
            <a:endParaRPr lang="de-DE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83095"/>
            <a:ext cx="7344816" cy="449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05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8116"/>
            <a:ext cx="5901502" cy="333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5832648" cy="433387"/>
          </a:xfrm>
        </p:spPr>
        <p:txBody>
          <a:bodyPr/>
          <a:lstStyle/>
          <a:p>
            <a:r>
              <a:rPr lang="de-DE" smtClean="0"/>
              <a:t>Welches Zitat zählt?</a:t>
            </a:r>
            <a:br>
              <a:rPr lang="de-DE" smtClean="0"/>
            </a:br>
            <a:r>
              <a:rPr lang="de-DE" smtClean="0"/>
              <a:t>Einige neuere Ansätze</a:t>
            </a:r>
            <a:endParaRPr lang="de-DE"/>
          </a:p>
        </p:txBody>
      </p:sp>
      <p:sp>
        <p:nvSpPr>
          <p:cNvPr id="10" name="Inhaltsplatzhalter 1"/>
          <p:cNvSpPr txBox="1">
            <a:spLocks/>
          </p:cNvSpPr>
          <p:nvPr/>
        </p:nvSpPr>
        <p:spPr bwMode="gray">
          <a:xfrm>
            <a:off x="684215" y="1484784"/>
            <a:ext cx="7776219" cy="446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384" indent="-177796" algn="l" rtl="0" eaLnBrk="1" fontAlgn="base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361942" indent="-180970" algn="l" rtl="0" eaLnBrk="1" fontAlgn="base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542912" indent="-180970" algn="l" rtl="0" eaLnBrk="1" fontAlgn="base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714357" indent="-177796" algn="l" rtl="0" eaLnBrk="1" fontAlgn="base" hangingPunct="1">
              <a:lnSpc>
                <a:spcPct val="102000"/>
              </a:lnSpc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641335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1098523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1555712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2012900" algn="l" rtl="0" eaLnBrk="1" fontAlgn="base" hangingPunct="1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kern="0"/>
              <a:t>„Forscher B hat den h-Index </a:t>
            </a:r>
            <a:r>
              <a:rPr lang="de-DE" kern="0"/>
              <a:t>7</a:t>
            </a:r>
            <a:r>
              <a:rPr lang="de-DE" kern="0" smtClean="0"/>
              <a:t>“: </a:t>
            </a:r>
            <a:r>
              <a:rPr lang="de-DE" kern="0"/>
              <a:t>Von allen Artikeln des Forschers B wurden 7 jeweils mindestens 7 </a:t>
            </a:r>
            <a:r>
              <a:rPr lang="de-DE" kern="0"/>
              <a:t>mal </a:t>
            </a:r>
            <a:r>
              <a:rPr lang="de-DE" kern="0" smtClean="0"/>
              <a:t>zitiert. (Nach Jorge Hirsch 2005) Einige </a:t>
            </a:r>
            <a:r>
              <a:rPr lang="de-DE" kern="0"/>
              <a:t>Gemeinsamkeiten mit JIF, jedoch: Artikel des Forschers zählen, nicht das Journal; „Salami</a:t>
            </a:r>
            <a:r>
              <a:rPr lang="de-DE" kern="0"/>
              <a:t>“-</a:t>
            </a:r>
            <a:r>
              <a:rPr lang="de-DE" kern="0" smtClean="0"/>
              <a:t>Publikationsstrategie wird nicht </a:t>
            </a:r>
            <a:r>
              <a:rPr lang="de-DE" kern="0"/>
              <a:t>belohnt</a:t>
            </a:r>
            <a:r>
              <a:rPr lang="de-DE" kern="0" smtClean="0"/>
              <a:t>.</a:t>
            </a:r>
            <a:endParaRPr lang="de-DE" kern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kern="0" smtClean="0"/>
              <a:t>„</a:t>
            </a:r>
            <a:r>
              <a:rPr lang="de-DE" kern="0"/>
              <a:t>Artikel X gehört zu 10% der meistzitierten Artikeln im Fach Y.“ – Solche Aussagen sind ein (nicht perfekter) Weg, nach Fächern zu normalisieren</a:t>
            </a:r>
            <a:r>
              <a:rPr lang="de-DE" kern="0" smtClean="0"/>
              <a:t>.</a:t>
            </a:r>
            <a:endParaRPr lang="de-DE" ker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kern="0" smtClean="0"/>
              <a:t>Preprints im CV und als „zitierfähige“ (Zwischen-)Produkte (NIH 2017), Open Peer Review:</a:t>
            </a:r>
          </a:p>
        </p:txBody>
      </p:sp>
    </p:spTree>
    <p:extLst>
      <p:ext uri="{BB962C8B-B14F-4D97-AF65-F5344CB8AC3E}">
        <p14:creationId xmlns:p14="http://schemas.microsoft.com/office/powerpoint/2010/main" val="1801812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1762"/>
            <a:ext cx="7776864" cy="52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623502" y="1340768"/>
            <a:ext cx="7776219" cy="5260975"/>
          </a:xfrm>
        </p:spPr>
        <p:txBody>
          <a:bodyPr/>
          <a:lstStyle/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r"/>
            <a:endParaRPr lang="de-DE">
              <a:hlinkClick r:id="rId3"/>
            </a:endParaRPr>
          </a:p>
          <a:p>
            <a:pPr algn="r"/>
            <a:endParaRPr lang="de-DE" smtClean="0">
              <a:hlinkClick r:id="rId3"/>
            </a:endParaRPr>
          </a:p>
          <a:p>
            <a:pPr algn="ctr"/>
            <a:endParaRPr lang="de-DE" smtClean="0">
              <a:hlinkClick r:id="rId3"/>
            </a:endParaRPr>
          </a:p>
          <a:p>
            <a:pPr algn="ctr"/>
            <a:endParaRPr lang="de-DE">
              <a:hlinkClick r:id="rId3"/>
            </a:endParaRPr>
          </a:p>
          <a:p>
            <a:pPr algn="ctr"/>
            <a:endParaRPr lang="de-DE" smtClean="0">
              <a:hlinkClick r:id="rId3"/>
            </a:endParaRPr>
          </a:p>
          <a:p>
            <a:pPr algn="ctr"/>
            <a:r>
              <a:rPr lang="de-DE" smtClean="0">
                <a:hlinkClick r:id="rId3"/>
              </a:rPr>
              <a:t>http</a:t>
            </a:r>
            <a:r>
              <a:rPr lang="de-DE">
                <a:hlinkClick r:id="rId3"/>
              </a:rPr>
              <a:t>://</a:t>
            </a:r>
            <a:r>
              <a:rPr lang="de-DE" smtClean="0">
                <a:hlinkClick r:id="rId3"/>
              </a:rPr>
              <a:t>arxiv.org/abs/1502.05701</a:t>
            </a:r>
            <a:r>
              <a:rPr lang="de-DE" smtClean="0"/>
              <a:t> </a:t>
            </a:r>
            <a:endParaRPr lang="de-DE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768752" cy="433387"/>
          </a:xfrm>
        </p:spPr>
        <p:txBody>
          <a:bodyPr/>
          <a:lstStyle/>
          <a:p>
            <a:r>
              <a:rPr lang="en-US" smtClean="0"/>
              <a:t>Types </a:t>
            </a:r>
            <a:r>
              <a:rPr lang="en-US"/>
              <a:t>of acts referring to research objects</a:t>
            </a:r>
            <a:br>
              <a:rPr lang="en-US"/>
            </a:br>
            <a:r>
              <a:rPr lang="en-US"/>
              <a:t>(Haustein et al. </a:t>
            </a:r>
            <a:r>
              <a:rPr lang="en-US" smtClean="0"/>
              <a:t>2015)</a:t>
            </a:r>
            <a:r>
              <a:rPr lang="en-US"/>
              <a:t/>
            </a:r>
            <a:br>
              <a:rPr lang="en-US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52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6581774" cy="48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7128792" cy="433387"/>
          </a:xfrm>
        </p:spPr>
        <p:txBody>
          <a:bodyPr/>
          <a:lstStyle/>
          <a:p>
            <a:r>
              <a:rPr lang="de-DE" smtClean="0"/>
              <a:t>Jeroen Bosman, Bianca Kramer:</a:t>
            </a:r>
            <a:br>
              <a:rPr lang="de-DE" smtClean="0"/>
            </a:br>
            <a:r>
              <a:rPr lang="de-DE" smtClean="0"/>
              <a:t>101 Innovations Survey (2015-2016)</a:t>
            </a:r>
            <a:br>
              <a:rPr lang="de-DE" smtClean="0"/>
            </a:br>
            <a:r>
              <a:rPr lang="de-DE" smtClean="0"/>
              <a:t>Ca. 26.000 Antworten, darunter 2.600 von Physikern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58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696744" cy="433387"/>
          </a:xfrm>
        </p:spPr>
        <p:txBody>
          <a:bodyPr/>
          <a:lstStyle/>
          <a:p>
            <a:r>
              <a:rPr lang="de-DE" smtClean="0"/>
              <a:t>Outreach / Profiles</a:t>
            </a:r>
            <a:br>
              <a:rPr lang="de-DE" smtClean="0"/>
            </a:br>
            <a:r>
              <a:rPr lang="de-DE" smtClean="0"/>
              <a:t>Physiker </a:t>
            </a:r>
            <a:r>
              <a:rPr lang="de-DE" smtClean="0"/>
              <a:t>vs. Welt (rechts unten) 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157216"/>
              </p:ext>
            </p:extLst>
          </p:nvPr>
        </p:nvGraphicFramePr>
        <p:xfrm>
          <a:off x="683568" y="1484784"/>
          <a:ext cx="6336704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531339"/>
              </p:ext>
            </p:extLst>
          </p:nvPr>
        </p:nvGraphicFramePr>
        <p:xfrm>
          <a:off x="4139952" y="3284984"/>
          <a:ext cx="4658628" cy="3239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4326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696744" cy="433387"/>
          </a:xfrm>
        </p:spPr>
        <p:txBody>
          <a:bodyPr/>
          <a:lstStyle/>
          <a:p>
            <a:r>
              <a:rPr lang="de-DE" smtClean="0"/>
              <a:t>Publication / Preprints</a:t>
            </a:r>
            <a:br>
              <a:rPr lang="de-DE" smtClean="0"/>
            </a:br>
            <a:r>
              <a:rPr lang="de-DE" smtClean="0"/>
              <a:t>Physiker </a:t>
            </a:r>
            <a:r>
              <a:rPr lang="de-DE" smtClean="0"/>
              <a:t>vs. Welt (rechts unten) 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1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965417"/>
              </p:ext>
            </p:extLst>
          </p:nvPr>
        </p:nvGraphicFramePr>
        <p:xfrm>
          <a:off x="4283968" y="3501008"/>
          <a:ext cx="4649103" cy="3023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458251"/>
              </p:ext>
            </p:extLst>
          </p:nvPr>
        </p:nvGraphicFramePr>
        <p:xfrm>
          <a:off x="683568" y="1484784"/>
          <a:ext cx="662473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46871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83568" y="620694"/>
            <a:ext cx="6120680" cy="433387"/>
          </a:xfrm>
        </p:spPr>
        <p:txBody>
          <a:bodyPr/>
          <a:lstStyle/>
          <a:p>
            <a:r>
              <a:rPr lang="en-US"/>
              <a:t>ResearchGate </a:t>
            </a:r>
            <a:r>
              <a:rPr lang="en-US" smtClean="0"/>
              <a:t>(seit </a:t>
            </a:r>
            <a:r>
              <a:rPr lang="en-US"/>
              <a:t>2011): </a:t>
            </a:r>
            <a:r>
              <a:rPr lang="en-US" smtClean="0"/>
              <a:t>10 </a:t>
            </a:r>
            <a:r>
              <a:rPr lang="en-US" smtClean="0"/>
              <a:t>Mio. </a:t>
            </a:r>
            <a:r>
              <a:rPr lang="en-US" smtClean="0"/>
              <a:t>Nutzer </a:t>
            </a:r>
            <a:r>
              <a:rPr lang="en-US" smtClean="0"/>
              <a:t>– </a:t>
            </a:r>
            <a:r>
              <a:rPr lang="en-US" smtClean="0"/>
              <a:t>VC-finanziert, “free as in free beer”</a:t>
            </a:r>
            <a:r>
              <a:rPr lang="en-US"/>
              <a:t/>
            </a:r>
            <a:br>
              <a:rPr lang="en-US"/>
            </a:br>
            <a:endParaRPr lang="de-D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9" y="1450944"/>
            <a:ext cx="7092279" cy="540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74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PALETTEDESIGNATOR" val="NBank"/>
</p:tagLst>
</file>

<file path=ppt/theme/theme1.xml><?xml version="1.0" encoding="utf-8"?>
<a:theme xmlns:a="http://schemas.openxmlformats.org/drawingml/2006/main" name="TIB_PowerPoint_Vorlage">
  <a:themeElements>
    <a:clrScheme name="TIB_Designfarben">
      <a:dk1>
        <a:srgbClr val="555555"/>
      </a:dk1>
      <a:lt1>
        <a:srgbClr val="FFFFFF"/>
      </a:lt1>
      <a:dk2>
        <a:srgbClr val="C21222"/>
      </a:dk2>
      <a:lt2>
        <a:srgbClr val="DDDDDD"/>
      </a:lt2>
      <a:accent1>
        <a:srgbClr val="F03205"/>
      </a:accent1>
      <a:accent2>
        <a:srgbClr val="555555"/>
      </a:accent2>
      <a:accent3>
        <a:srgbClr val="FB8063"/>
      </a:accent3>
      <a:accent4>
        <a:srgbClr val="999999"/>
      </a:accent4>
      <a:accent5>
        <a:srgbClr val="B32503"/>
      </a:accent5>
      <a:accent6>
        <a:srgbClr val="FFB921"/>
      </a:accent6>
      <a:hlink>
        <a:srgbClr val="555555"/>
      </a:hlink>
      <a:folHlink>
        <a:srgbClr val="999999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Bank Farben">
        <a:dk1>
          <a:srgbClr val="1C356F"/>
        </a:dk1>
        <a:lt1>
          <a:srgbClr val="FFFFFF"/>
        </a:lt1>
        <a:dk2>
          <a:srgbClr val="1C356F"/>
        </a:dk2>
        <a:lt2>
          <a:srgbClr val="E8EBF1"/>
        </a:lt2>
        <a:accent1>
          <a:srgbClr val="EDEBC7"/>
        </a:accent1>
        <a:accent2>
          <a:srgbClr val="FF9900"/>
        </a:accent2>
        <a:accent3>
          <a:srgbClr val="DFD799"/>
        </a:accent3>
        <a:accent4>
          <a:srgbClr val="AC9D65"/>
        </a:accent4>
        <a:accent5>
          <a:srgbClr val="69557D"/>
        </a:accent5>
        <a:accent6>
          <a:srgbClr val="DBCDDC"/>
        </a:accent6>
        <a:hlink>
          <a:srgbClr val="4B7D7D"/>
        </a:hlink>
        <a:folHlink>
          <a:srgbClr val="CFE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V03_TIB_PPT_Folienpool_neu_Jan2016.pptx" id="{6D585615-916A-AB49-8E9B-098F2DD4327C}" vid="{B5E30F26-85C2-AF46-B36F-5AD42540BB47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TIB_PowerPoint_Vorlage</Template>
  <TotalTime>0</TotalTime>
  <Words>433</Words>
  <Application>Microsoft Office PowerPoint</Application>
  <PresentationFormat>Bildschirmpräsentation (4:3)</PresentationFormat>
  <Paragraphs>102</Paragraphs>
  <Slides>16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TIB_PowerPoint_Vorlage</vt:lpstr>
      <vt:lpstr>Die digitale Identität als ForscherIn pflegen – zwischen ResearchGate, Google Scholar und h-Index</vt:lpstr>
      <vt:lpstr>Agenda</vt:lpstr>
      <vt:lpstr>Leiden Manifesto (2014) Einige Kernaussagen</vt:lpstr>
      <vt:lpstr>Welches Zitat zählt? Einige neuere Ansätze</vt:lpstr>
      <vt:lpstr>Types of acts referring to research objects (Haustein et al. 2015) </vt:lpstr>
      <vt:lpstr>Jeroen Bosman, Bianca Kramer: 101 Innovations Survey (2015-2016) Ca. 26.000 Antworten, darunter 2.600 von Physikern</vt:lpstr>
      <vt:lpstr>Outreach / Profiles Physiker vs. Welt (rechts unten) </vt:lpstr>
      <vt:lpstr>Publication / Preprints Physiker vs. Welt (rechts unten) </vt:lpstr>
      <vt:lpstr>ResearchGate (seit 2011): 10 Mio. Nutzer – VC-finanziert, “free as in free beer” </vt:lpstr>
      <vt:lpstr>Mit ResearchGate geht alles?</vt:lpstr>
      <vt:lpstr>Google Scholar-Profile (seit 2012) – Seitenarm von Google, „free as in free beer“ </vt:lpstr>
      <vt:lpstr>Vermutlich die Zukunft: Autonome und offene Integration von Profilen durch ORCID </vt:lpstr>
      <vt:lpstr>Linked Research mit VIVO Ein Beispiel aus der TIB, hier: Profilansicht</vt:lpstr>
      <vt:lpstr>Linked Research mit VIVO Hier: Interaktive Visualisierung von Koautoren</vt:lpstr>
      <vt:lpstr>Linked Research mit VIVO Hier: Interaktive Auswertungen</vt:lpstr>
      <vt:lpstr>PowerPoint-Präsentation</vt:lpstr>
    </vt:vector>
  </TitlesOfParts>
  <Company>TIB/UB Hannover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Hier steht ein Blindtext für einen Titel -  auch dreizeilig</dc:title>
  <dc:creator>Team TIB</dc:creator>
  <dc:description>Folienpool erstellt durch BRAINWORXX GmbH 2014</dc:description>
  <cp:lastModifiedBy>Team TIB</cp:lastModifiedBy>
  <cp:revision>488</cp:revision>
  <dcterms:created xsi:type="dcterms:W3CDTF">2016-02-25T08:20:32Z</dcterms:created>
  <dcterms:modified xsi:type="dcterms:W3CDTF">2017-03-27T23:22:14Z</dcterms:modified>
</cp:coreProperties>
</file>