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5" r:id="rId34"/>
    <p:sldId id="296" r:id="rId35"/>
    <p:sldId id="299" r:id="rId36"/>
    <p:sldId id="300" r:id="rId37"/>
    <p:sldId id="301" r:id="rId38"/>
    <p:sldId id="302" r:id="rId39"/>
    <p:sldId id="304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Roboto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43205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68aa97a67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Spend a couple of minutes introducing myself and a little bit on some of my past work that you might notice peaking in between the lines throughout today’s talk</a:t>
            </a:r>
            <a:endParaRPr/>
          </a:p>
        </p:txBody>
      </p:sp>
      <p:sp>
        <p:nvSpPr>
          <p:cNvPr id="85" name="Google Shape;85;g268aa97a6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6733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c19528bb8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c19528bb86_0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g2c19528bb86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363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c19528bb86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c19528bb86_0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2c19528bb86_0_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272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f5e9bcd1b59b43c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f5e9bcd1b59b43c_4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f5e9bcd1b59b43c_4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728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c19528bb86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c19528bb86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001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c19528bb86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c19528bb86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7434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c19528bb86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c19528bb86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137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c19528bb86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c19528bb86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67753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c19528bb86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c19528bb86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631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c19528bb86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c19528bb86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41502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19528bb86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c19528bb86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3515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19528bb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19528bb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6979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19528bb86_0_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c19528bb86_0_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3230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c19528bb86_0_5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2c19528bb86_0_5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93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c19528bb86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c19528bb86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7331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c19528bb86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c19528bb86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915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c19528bb86_0_2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2c19528bb86_0_2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685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c19528bb86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c19528bb86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306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c02a7cdbf0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c02a7cdbf0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Collaborative, fun experience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Agile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23089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c02a7cdbf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c02a7cdbf0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7487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c19528bb86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c19528bb86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3648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c02a7cdbf0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2c02a7cdbf0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92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c19528bb8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c19528bb8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9409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f5e9bcd1b59b43c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2f5e9bcd1b59b43c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3854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f5e9bcd1b59b43c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2f5e9bcd1b59b43c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25745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f5e9bcd1b59b43c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f5e9bcd1b59b43c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1028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2c2c921735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2c2c921735f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10704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c1d75746c1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2c1d75746c1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527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2f5e9bcd1b59b43c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2f5e9bcd1b59b43c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30533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f5e9bcd1b59b43c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f5e9bcd1b59b43c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(and make sure to get recognition)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43394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c1d75746c1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2c1d75746c1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1466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c19528bb8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2c19528bb8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8131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c1d75746c1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c1d75746c1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814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f5e9bcd1b59b43c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f5e9bcd1b59b43c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contrast to project oriented classes, where for example you reproduce an existing paper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42103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f5e9bcd1b59b43c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f5e9bcd1b59b43c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contrast to project oriented classes, where for example you reproduce an existing paper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608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c1d75746c1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c1d75746c1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2711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c19528bb86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c19528bb86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 contrast to project oriented classes, where for example you reproduce an existing paper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0573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19528bb8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19528bb86_0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c19528bb86_0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832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c2c921735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c2c921735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2c2c921735f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8506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BLANK_1_4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 rotWithShape="1">
          <a:blip r:embed="rId2">
            <a:alphaModFix amt="50000"/>
          </a:blip>
          <a:srcRect l="20401" b="20401"/>
          <a:stretch/>
        </p:blipFill>
        <p:spPr>
          <a:xfrm rot="10800000"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713225" y="540000"/>
            <a:ext cx="7717500" cy="634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drive.google.com/file/d/1wMgPa909Y9uA6XxwFlOb1OkwfPGEDIr3/view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8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/>
          <p:nvPr/>
        </p:nvSpPr>
        <p:spPr>
          <a:xfrm>
            <a:off x="428100" y="206950"/>
            <a:ext cx="7677300" cy="8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3700" b="1">
                <a:latin typeface="Calibri"/>
                <a:ea typeface="Calibri"/>
                <a:cs typeface="Calibri"/>
                <a:sym typeface="Calibri"/>
              </a:rPr>
              <a:t>“Hacky” teaching: </a:t>
            </a:r>
            <a:endParaRPr sz="37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GB" sz="3700" b="1">
                <a:latin typeface="Calibri"/>
                <a:ea typeface="Calibri"/>
                <a:cs typeface="Calibri"/>
                <a:sym typeface="Calibri"/>
              </a:rPr>
              <a:t>teaching by hackathon</a:t>
            </a:r>
            <a:endParaRPr sz="39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428100" y="1476900"/>
            <a:ext cx="8190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 i="0" strike="noStrike" cap="none">
                <a:latin typeface="Calibri"/>
                <a:ea typeface="Calibri"/>
                <a:cs typeface="Calibri"/>
                <a:sym typeface="Calibri"/>
              </a:rPr>
              <a:t>Yoav G. Pollack</a:t>
            </a:r>
            <a:r>
              <a:rPr lang="en-GB" sz="2300" i="0" strike="noStrike" cap="none">
                <a:latin typeface="Calibri"/>
                <a:ea typeface="Calibri"/>
                <a:cs typeface="Calibri"/>
                <a:sym typeface="Calibri"/>
              </a:rPr>
              <a:t>, Anas Hussin, </a:t>
            </a:r>
            <a:endParaRPr sz="2300" i="0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i="0" strike="noStrike" cap="none">
                <a:latin typeface="Calibri"/>
                <a:ea typeface="Calibri"/>
                <a:cs typeface="Calibri"/>
                <a:sym typeface="Calibri"/>
              </a:rPr>
              <a:t>Jaskaran Singh</a:t>
            </a:r>
            <a:r>
              <a:rPr lang="en-GB" sz="23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GB" sz="2300" i="0" strike="noStrike" cap="none">
                <a:latin typeface="Calibri"/>
                <a:ea typeface="Calibri"/>
                <a:cs typeface="Calibri"/>
                <a:sym typeface="Calibri"/>
              </a:rPr>
              <a:t>Komal Bhattacharyya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200" y="2478500"/>
            <a:ext cx="3299400" cy="24747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85725" dist="28575" dir="5280000" algn="bl" rotWithShape="0">
              <a:srgbClr val="000000">
                <a:alpha val="53730"/>
              </a:srgbClr>
            </a:outerShdw>
          </a:effectLst>
        </p:spPr>
      </p:pic>
      <p:pic>
        <p:nvPicPr>
          <p:cNvPr id="90" name="Google Shape;9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7600" y="2825566"/>
            <a:ext cx="3613850" cy="82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 rotWithShape="1">
          <a:blip r:embed="rId5">
            <a:alphaModFix/>
          </a:blip>
          <a:srcRect l="2128" t="1626" r="1112" b="20546"/>
          <a:stretch/>
        </p:blipFill>
        <p:spPr>
          <a:xfrm>
            <a:off x="5892999" y="137900"/>
            <a:ext cx="2988300" cy="2188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6">
            <a:alphaModFix/>
          </a:blip>
          <a:srcRect t="38786" b="24001"/>
          <a:stretch/>
        </p:blipFill>
        <p:spPr>
          <a:xfrm>
            <a:off x="3768075" y="3587444"/>
            <a:ext cx="3085199" cy="105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666137-4ADA-4B13-B4B2-1EBCA2371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0674" y="1598616"/>
            <a:ext cx="1002643" cy="12455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4"/>
          <p:cNvGrpSpPr/>
          <p:nvPr/>
        </p:nvGrpSpPr>
        <p:grpSpPr>
          <a:xfrm rot="-2325251">
            <a:off x="688169" y="936087"/>
            <a:ext cx="3055998" cy="2634778"/>
            <a:chOff x="-2929102" y="18047585"/>
            <a:chExt cx="7007309" cy="6041465"/>
          </a:xfrm>
        </p:grpSpPr>
        <p:pic>
          <p:nvPicPr>
            <p:cNvPr id="211" name="Google Shape;211;p24"/>
            <p:cNvPicPr preferRelativeResize="0"/>
            <p:nvPr/>
          </p:nvPicPr>
          <p:blipFill rotWithShape="1">
            <a:blip r:embed="rId3">
              <a:alphaModFix/>
            </a:blip>
            <a:srcRect b="39313"/>
            <a:stretch/>
          </p:blipFill>
          <p:spPr>
            <a:xfrm>
              <a:off x="-2929102" y="18047585"/>
              <a:ext cx="7007309" cy="6041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" name="Google Shape;212;p24"/>
            <p:cNvSpPr/>
            <p:nvPr/>
          </p:nvSpPr>
          <p:spPr>
            <a:xfrm>
              <a:off x="-567275" y="23660650"/>
              <a:ext cx="733500" cy="4284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FFFF"/>
                </a:gs>
                <a:gs pos="0">
                  <a:srgbClr val="EAF3F8"/>
                </a:gs>
                <a:gs pos="0">
                  <a:srgbClr val="CCECFF"/>
                </a:gs>
                <a:gs pos="0">
                  <a:srgbClr val="E5F2FA"/>
                </a:gs>
                <a:gs pos="100000">
                  <a:srgbClr val="EEF5FB"/>
                </a:gs>
                <a:gs pos="100000">
                  <a:srgbClr val="73737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Google Shape;213;p24"/>
          <p:cNvPicPr preferRelativeResize="0"/>
          <p:nvPr/>
        </p:nvPicPr>
        <p:blipFill rotWithShape="1">
          <a:blip r:embed="rId4">
            <a:alphaModFix/>
          </a:blip>
          <a:srcRect l="45607"/>
          <a:stretch/>
        </p:blipFill>
        <p:spPr>
          <a:xfrm>
            <a:off x="6371625" y="1189163"/>
            <a:ext cx="2754790" cy="354624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4"/>
          <p:cNvSpPr/>
          <p:nvPr/>
        </p:nvSpPr>
        <p:spPr>
          <a:xfrm>
            <a:off x="3361031" y="1907250"/>
            <a:ext cx="8889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86820" y="1141313"/>
            <a:ext cx="2584800" cy="3546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16" name="Google Shape;216;p24"/>
          <p:cNvSpPr txBox="1"/>
          <p:nvPr/>
        </p:nvSpPr>
        <p:spPr>
          <a:xfrm>
            <a:off x="-1" y="4671913"/>
            <a:ext cx="2394061" cy="44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Image: Blanchoin, Laurent, et al. Physiological reviews 94.1 (2014): 235-263 </a:t>
            </a:r>
            <a:endParaRPr sz="100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24"/>
          <p:cNvPicPr preferRelativeResize="0"/>
          <p:nvPr/>
        </p:nvPicPr>
        <p:blipFill rotWithShape="1">
          <a:blip r:embed="rId6">
            <a:alphaModFix/>
          </a:blip>
          <a:srcRect r="71758"/>
          <a:stretch/>
        </p:blipFill>
        <p:spPr>
          <a:xfrm>
            <a:off x="3358069" y="4630390"/>
            <a:ext cx="385106" cy="3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 txBox="1"/>
          <p:nvPr/>
        </p:nvSpPr>
        <p:spPr>
          <a:xfrm>
            <a:off x="2437706" y="3757688"/>
            <a:ext cx="15684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Super-resolution image: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Roman Tsukanov and Samrat Basak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cytoskeleton</a:t>
            </a:r>
            <a:endParaRPr/>
          </a:p>
        </p:txBody>
      </p:sp>
      <p:grpSp>
        <p:nvGrpSpPr>
          <p:cNvPr id="220" name="Google Shape;220;p24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221" name="Google Shape;221;p2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24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253;p26">
            <a:extLst>
              <a:ext uri="{FF2B5EF4-FFF2-40B4-BE49-F238E27FC236}">
                <a16:creationId xmlns:a16="http://schemas.microsoft.com/office/drawing/2014/main" xmlns="" id="{157D51AC-6B7D-4FDE-9187-01859CB90BC2}"/>
              </a:ext>
            </a:extLst>
          </p:cNvPr>
          <p:cNvSpPr txBox="1"/>
          <p:nvPr/>
        </p:nvSpPr>
        <p:spPr>
          <a:xfrm>
            <a:off x="6387353" y="4887225"/>
            <a:ext cx="2885700" cy="29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Image: Deng, </a:t>
            </a:r>
            <a:r>
              <a:rPr lang="en-GB" sz="1000" dirty="0" err="1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Shuo</a:t>
            </a: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et al. </a:t>
            </a:r>
            <a:r>
              <a:rPr lang="en-GB" sz="1000" i="1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Cancers</a:t>
            </a: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14.7 (2022): 1652.</a:t>
            </a:r>
            <a:endParaRPr sz="1000" dirty="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5"/>
          <p:cNvSpPr/>
          <p:nvPr/>
        </p:nvSpPr>
        <p:spPr>
          <a:xfrm>
            <a:off x="2087981" y="1268119"/>
            <a:ext cx="3875400" cy="38754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5"/>
          <p:cNvSpPr/>
          <p:nvPr/>
        </p:nvSpPr>
        <p:spPr>
          <a:xfrm>
            <a:off x="2926996" y="2378747"/>
            <a:ext cx="1306500" cy="13065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25"/>
          <p:cNvPicPr preferRelativeResize="0"/>
          <p:nvPr/>
        </p:nvPicPr>
        <p:blipFill rotWithShape="1">
          <a:blip r:embed="rId3">
            <a:alphaModFix/>
          </a:blip>
          <a:srcRect l="45607"/>
          <a:stretch/>
        </p:blipFill>
        <p:spPr>
          <a:xfrm>
            <a:off x="6371625" y="1189163"/>
            <a:ext cx="2754790" cy="3546243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5"/>
          <p:cNvSpPr/>
          <p:nvPr/>
        </p:nvSpPr>
        <p:spPr>
          <a:xfrm>
            <a:off x="3361031" y="1907250"/>
            <a:ext cx="8889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6820" y="1141313"/>
            <a:ext cx="2584800" cy="3546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5" name="Google Shape;235;p25"/>
          <p:cNvPicPr preferRelativeResize="0"/>
          <p:nvPr/>
        </p:nvPicPr>
        <p:blipFill rotWithShape="1">
          <a:blip r:embed="rId5">
            <a:alphaModFix/>
          </a:blip>
          <a:srcRect r="71758"/>
          <a:stretch/>
        </p:blipFill>
        <p:spPr>
          <a:xfrm>
            <a:off x="3358069" y="4630390"/>
            <a:ext cx="385106" cy="3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5"/>
          <p:cNvSpPr txBox="1"/>
          <p:nvPr/>
        </p:nvSpPr>
        <p:spPr>
          <a:xfrm>
            <a:off x="2437706" y="3757688"/>
            <a:ext cx="15684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Super-resolution image:</a:t>
            </a:r>
            <a:endParaRPr sz="14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Roman Tsukanov and Samrat Basak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cytoskeleton</a:t>
            </a:r>
            <a:endParaRPr/>
          </a:p>
        </p:txBody>
      </p:sp>
      <p:grpSp>
        <p:nvGrpSpPr>
          <p:cNvPr id="238" name="Google Shape;238;p25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239" name="Google Shape;239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25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" name="Google Shape;253;p26">
            <a:extLst>
              <a:ext uri="{FF2B5EF4-FFF2-40B4-BE49-F238E27FC236}">
                <a16:creationId xmlns:a16="http://schemas.microsoft.com/office/drawing/2014/main" xmlns="" id="{C381E2ED-38C1-4C0B-A9CA-489D0F6BFAC9}"/>
              </a:ext>
            </a:extLst>
          </p:cNvPr>
          <p:cNvSpPr txBox="1"/>
          <p:nvPr/>
        </p:nvSpPr>
        <p:spPr>
          <a:xfrm>
            <a:off x="6387353" y="4887225"/>
            <a:ext cx="2885700" cy="29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Image: Deng, </a:t>
            </a:r>
            <a:r>
              <a:rPr lang="en-GB" sz="1000" dirty="0" err="1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Shuo</a:t>
            </a: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et al. </a:t>
            </a:r>
            <a:r>
              <a:rPr lang="en-GB" sz="1000" i="1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Cancers</a:t>
            </a: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14.7 (2022): 1652.</a:t>
            </a:r>
            <a:endParaRPr sz="1000" dirty="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>
            <a:spLocks noGrp="1"/>
          </p:cNvSpPr>
          <p:nvPr>
            <p:ph type="title"/>
          </p:nvPr>
        </p:nvSpPr>
        <p:spPr>
          <a:xfrm>
            <a:off x="57150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cytoskeleton</a:t>
            </a:r>
            <a:endParaRPr/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3">
            <a:alphaModFix/>
          </a:blip>
          <a:srcRect l="45607"/>
          <a:stretch/>
        </p:blipFill>
        <p:spPr>
          <a:xfrm>
            <a:off x="6371625" y="1189163"/>
            <a:ext cx="2754790" cy="354624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6387353" y="4887225"/>
            <a:ext cx="2885700" cy="29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Image: Deng, </a:t>
            </a:r>
            <a:r>
              <a:rPr lang="en-GB" sz="1000" dirty="0" err="1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Shuo</a:t>
            </a: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et al. </a:t>
            </a:r>
            <a:r>
              <a:rPr lang="en-GB" sz="1000" i="1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Cancers</a:t>
            </a: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14.7 (2022): 1652.</a:t>
            </a:r>
            <a:endParaRPr sz="1000" dirty="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6"/>
          <p:cNvSpPr/>
          <p:nvPr/>
        </p:nvSpPr>
        <p:spPr>
          <a:xfrm>
            <a:off x="3361031" y="1907250"/>
            <a:ext cx="8889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2515" y="0"/>
            <a:ext cx="37491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56" name="Google Shape;256;p26"/>
          <p:cNvSpPr txBox="1"/>
          <p:nvPr/>
        </p:nvSpPr>
        <p:spPr>
          <a:xfrm>
            <a:off x="96169" y="87113"/>
            <a:ext cx="2557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Super-resolution image: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Roman Tsukanov,    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Samrat Basak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26"/>
          <p:cNvPicPr preferRelativeResize="0"/>
          <p:nvPr/>
        </p:nvPicPr>
        <p:blipFill rotWithShape="1">
          <a:blip r:embed="rId5">
            <a:alphaModFix/>
          </a:blip>
          <a:srcRect r="71758"/>
          <a:stretch/>
        </p:blipFill>
        <p:spPr>
          <a:xfrm>
            <a:off x="0" y="415575"/>
            <a:ext cx="640399" cy="514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26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259" name="Google Shape;259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26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1" name="Google Shape;261;p26"/>
          <p:cNvGrpSpPr/>
          <p:nvPr/>
        </p:nvGrpSpPr>
        <p:grpSpPr>
          <a:xfrm>
            <a:off x="96563" y="1189163"/>
            <a:ext cx="8950866" cy="2329200"/>
            <a:chOff x="79400" y="630950"/>
            <a:chExt cx="8950866" cy="2329200"/>
          </a:xfrm>
        </p:grpSpPr>
        <p:sp>
          <p:nvSpPr>
            <p:cNvPr id="262" name="Google Shape;262;p26"/>
            <p:cNvSpPr/>
            <p:nvPr/>
          </p:nvSpPr>
          <p:spPr>
            <a:xfrm>
              <a:off x="79400" y="630950"/>
              <a:ext cx="8719200" cy="2329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rgbClr val="363B9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63" name="Google Shape;263;p26"/>
            <p:cNvPicPr preferRelativeResize="0"/>
            <p:nvPr/>
          </p:nvPicPr>
          <p:blipFill rotWithShape="1">
            <a:blip r:embed="rId7">
              <a:alphaModFix/>
            </a:blip>
            <a:srcRect t="27979" r="12487"/>
            <a:stretch/>
          </p:blipFill>
          <p:spPr>
            <a:xfrm>
              <a:off x="357250" y="1325450"/>
              <a:ext cx="6426950" cy="1474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4" name="Google Shape;264;p26"/>
            <p:cNvGrpSpPr/>
            <p:nvPr/>
          </p:nvGrpSpPr>
          <p:grpSpPr>
            <a:xfrm>
              <a:off x="433455" y="678890"/>
              <a:ext cx="8596811" cy="526432"/>
              <a:chOff x="194400" y="2317872"/>
              <a:chExt cx="6530050" cy="399903"/>
            </a:xfrm>
          </p:grpSpPr>
          <p:pic>
            <p:nvPicPr>
              <p:cNvPr id="265" name="Google Shape;265;p26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194400" y="2412000"/>
                <a:ext cx="247126" cy="25042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66" name="Google Shape;266;p26"/>
              <p:cNvGrpSpPr/>
              <p:nvPr/>
            </p:nvGrpSpPr>
            <p:grpSpPr>
              <a:xfrm>
                <a:off x="455675" y="2317872"/>
                <a:ext cx="6268775" cy="399903"/>
                <a:chOff x="455675" y="2317872"/>
                <a:chExt cx="6268775" cy="399903"/>
              </a:xfrm>
            </p:grpSpPr>
            <p:pic>
              <p:nvPicPr>
                <p:cNvPr id="267" name="Google Shape;267;p26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l="1943" t="3419" r="61934" b="-9"/>
                <a:stretch/>
              </p:blipFill>
              <p:spPr>
                <a:xfrm>
                  <a:off x="455675" y="2365150"/>
                  <a:ext cx="5641776" cy="3526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8" name="Google Shape;268;p26"/>
                <p:cNvSpPr txBox="1"/>
                <p:nvPr/>
              </p:nvSpPr>
              <p:spPr>
                <a:xfrm>
                  <a:off x="6021250" y="2317872"/>
                  <a:ext cx="703200" cy="36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GB" sz="2800">
                      <a:solidFill>
                        <a:srgbClr val="434343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…</a:t>
                  </a:r>
                  <a:endParaRPr sz="2800">
                    <a:solidFill>
                      <a:srgbClr val="434343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7" descr="Ein Bild, das Text, Diagramm, Screenshot, Reihe enthält.&#10;&#10;Beschreibung automatisch generier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888" y="1093675"/>
            <a:ext cx="1726500" cy="408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4" name="Google Shape;274;p27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275" name="Google Shape;275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6" name="Google Shape;276;p27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27"/>
          <p:cNvSpPr txBox="1"/>
          <p:nvPr/>
        </p:nvSpPr>
        <p:spPr>
          <a:xfrm>
            <a:off x="2468324" y="4417200"/>
            <a:ext cx="2835195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 Gitlab repo &amp;</a:t>
            </a:r>
            <a:b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 F, Foethke D. New Journal of Physics 9 (11) 427, Nov 2007.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Cytosim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960" y="1342975"/>
            <a:ext cx="5372565" cy="2245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4" name="Google Shape;284;p28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285" name="Google Shape;285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28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7" name="Google Shape;287;p28" descr="Ein Bild, das Text, Diagramm, Screenshot, Reihe enthält.&#10;&#10;Beschreibung automatisch generier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5888" y="1093675"/>
            <a:ext cx="1726500" cy="40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Cytosim</a:t>
            </a:r>
            <a:endParaRPr/>
          </a:p>
        </p:txBody>
      </p:sp>
      <p:sp>
        <p:nvSpPr>
          <p:cNvPr id="9" name="Google Shape;277;p27">
            <a:extLst>
              <a:ext uri="{FF2B5EF4-FFF2-40B4-BE49-F238E27FC236}">
                <a16:creationId xmlns:a16="http://schemas.microsoft.com/office/drawing/2014/main" xmlns="" id="{875DFA79-7FAF-4F27-9E18-2784EABB1537}"/>
              </a:ext>
            </a:extLst>
          </p:cNvPr>
          <p:cNvSpPr txBox="1"/>
          <p:nvPr/>
        </p:nvSpPr>
        <p:spPr>
          <a:xfrm>
            <a:off x="2468324" y="4417200"/>
            <a:ext cx="2835195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 Gitlab repo &amp;</a:t>
            </a:r>
            <a:b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 F, Foethke D. New Journal of Physics 9 (11) 427, Nov 2007.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9"/>
          <p:cNvSpPr txBox="1"/>
          <p:nvPr/>
        </p:nvSpPr>
        <p:spPr>
          <a:xfrm>
            <a:off x="0" y="4468125"/>
            <a:ext cx="2487168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Gitlab repo &amp;</a:t>
            </a:r>
            <a:b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F, </a:t>
            </a: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Foethke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D. New Journal of Physics 9 (11) 427, Nov 2007.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5" name="Google Shape;295;p29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296" name="Google Shape;296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7" name="Google Shape;297;p29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8" name="Google Shape;298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Cytosim - config file</a:t>
            </a:r>
            <a:endParaRPr/>
          </a:p>
        </p:txBody>
      </p:sp>
      <p:pic>
        <p:nvPicPr>
          <p:cNvPr id="299" name="Google Shape;29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797" y="0"/>
            <a:ext cx="268538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30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306" name="Google Shape;306;p3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30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" name="Google Shape;30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794" y="0"/>
            <a:ext cx="269663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Cytosim - config file</a:t>
            </a:r>
            <a:endParaRPr/>
          </a:p>
        </p:txBody>
      </p:sp>
      <p:sp>
        <p:nvSpPr>
          <p:cNvPr id="8" name="Google Shape;294;p29">
            <a:extLst>
              <a:ext uri="{FF2B5EF4-FFF2-40B4-BE49-F238E27FC236}">
                <a16:creationId xmlns:a16="http://schemas.microsoft.com/office/drawing/2014/main" xmlns="" id="{2F87198E-3AD5-42A6-B7F5-93AD823D2108}"/>
              </a:ext>
            </a:extLst>
          </p:cNvPr>
          <p:cNvSpPr txBox="1"/>
          <p:nvPr/>
        </p:nvSpPr>
        <p:spPr>
          <a:xfrm>
            <a:off x="0" y="4468125"/>
            <a:ext cx="2487168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Gitlab repo &amp;</a:t>
            </a:r>
            <a:b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F, </a:t>
            </a: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Foethke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D. New Journal of Physics 9 (11) 427, Nov 2007.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31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316" name="Google Shape;316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7" name="Google Shape;317;p31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3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Cytosim - config file</a:t>
            </a:r>
            <a:endParaRPr/>
          </a:p>
        </p:txBody>
      </p:sp>
      <p:pic>
        <p:nvPicPr>
          <p:cNvPr id="319" name="Google Shape;31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800" y="-2350"/>
            <a:ext cx="272329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94;p29">
            <a:extLst>
              <a:ext uri="{FF2B5EF4-FFF2-40B4-BE49-F238E27FC236}">
                <a16:creationId xmlns:a16="http://schemas.microsoft.com/office/drawing/2014/main" xmlns="" id="{D690EBFB-5DAA-4589-AB30-F6BA88C8CB61}"/>
              </a:ext>
            </a:extLst>
          </p:cNvPr>
          <p:cNvSpPr txBox="1"/>
          <p:nvPr/>
        </p:nvSpPr>
        <p:spPr>
          <a:xfrm>
            <a:off x="0" y="4468125"/>
            <a:ext cx="2487168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Gitlab repo &amp;</a:t>
            </a:r>
            <a:b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F, </a:t>
            </a: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Foethke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D. New Journal of Physics 9 (11) 427, Nov 2007.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32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326" name="Google Shape;326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32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8" name="Google Shape;328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Cytosim - config file</a:t>
            </a:r>
            <a:endParaRPr/>
          </a:p>
        </p:txBody>
      </p:sp>
      <p:pic>
        <p:nvPicPr>
          <p:cNvPr id="329" name="Google Shape;3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800" y="-2350"/>
            <a:ext cx="2711525" cy="51668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94;p29">
            <a:extLst>
              <a:ext uri="{FF2B5EF4-FFF2-40B4-BE49-F238E27FC236}">
                <a16:creationId xmlns:a16="http://schemas.microsoft.com/office/drawing/2014/main" xmlns="" id="{FB027339-A64A-44F3-94EC-9D6A59C8A1FC}"/>
              </a:ext>
            </a:extLst>
          </p:cNvPr>
          <p:cNvSpPr txBox="1"/>
          <p:nvPr/>
        </p:nvSpPr>
        <p:spPr>
          <a:xfrm>
            <a:off x="0" y="4468125"/>
            <a:ext cx="2487168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Gitlab repo &amp;</a:t>
            </a:r>
            <a:b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F, </a:t>
            </a: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Foethke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D. New Journal of Physics 9 (11) 427, Nov 2007.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2800" y="0"/>
            <a:ext cx="271152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" name="Google Shape;336;p33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337" name="Google Shape;337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33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9" name="Google Shape;339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Cytosim - config file</a:t>
            </a:r>
            <a:endParaRPr/>
          </a:p>
        </p:txBody>
      </p:sp>
      <p:sp>
        <p:nvSpPr>
          <p:cNvPr id="8" name="Google Shape;294;p29">
            <a:extLst>
              <a:ext uri="{FF2B5EF4-FFF2-40B4-BE49-F238E27FC236}">
                <a16:creationId xmlns:a16="http://schemas.microsoft.com/office/drawing/2014/main" xmlns="" id="{52633C72-61D2-421B-8C11-24EF265E14E7}"/>
              </a:ext>
            </a:extLst>
          </p:cNvPr>
          <p:cNvSpPr txBox="1"/>
          <p:nvPr/>
        </p:nvSpPr>
        <p:spPr>
          <a:xfrm>
            <a:off x="0" y="4468125"/>
            <a:ext cx="2487168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Gitlab repo &amp;</a:t>
            </a:r>
            <a:b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F, </a:t>
            </a: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Foethke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D. New Journal of Physics 9 (11) 427, Nov 2007.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>
            <a:spLocks noGrp="1"/>
          </p:cNvSpPr>
          <p:nvPr>
            <p:ph type="title"/>
          </p:nvPr>
        </p:nvSpPr>
        <p:spPr>
          <a:xfrm>
            <a:off x="628650" y="273860"/>
            <a:ext cx="7886700" cy="2609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This is intended as thought provoking…</a:t>
            </a: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/>
              <a:t>I am not an expert</a:t>
            </a:r>
            <a:r>
              <a:rPr lang="en-GB" sz="4000"/>
              <a:t>!!!</a:t>
            </a:r>
            <a:endParaRPr sz="40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2800" y="0"/>
            <a:ext cx="2716443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p34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347" name="Google Shape;347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Google Shape;348;p34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Cytosim - config file</a:t>
            </a:r>
            <a:endParaRPr/>
          </a:p>
        </p:txBody>
      </p:sp>
      <p:sp>
        <p:nvSpPr>
          <p:cNvPr id="8" name="Google Shape;294;p29">
            <a:extLst>
              <a:ext uri="{FF2B5EF4-FFF2-40B4-BE49-F238E27FC236}">
                <a16:creationId xmlns:a16="http://schemas.microsoft.com/office/drawing/2014/main" xmlns="" id="{83DB6BCE-211C-4830-A788-0B0F8E0E8A09}"/>
              </a:ext>
            </a:extLst>
          </p:cNvPr>
          <p:cNvSpPr txBox="1"/>
          <p:nvPr/>
        </p:nvSpPr>
        <p:spPr>
          <a:xfrm>
            <a:off x="0" y="4468125"/>
            <a:ext cx="2487168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Gitlab repo &amp;</a:t>
            </a:r>
            <a:b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F, </a:t>
            </a: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Foethke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D. New Journal of Physics 9 (11) 427, Nov 2007.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8425" y="0"/>
            <a:ext cx="2709050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6" name="Google Shape;356;p35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357" name="Google Shape;357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8" name="Google Shape;358;p35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9" name="Google Shape;359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Cytosim - config file</a:t>
            </a:r>
            <a:endParaRPr/>
          </a:p>
        </p:txBody>
      </p:sp>
      <p:sp>
        <p:nvSpPr>
          <p:cNvPr id="8" name="Google Shape;294;p29">
            <a:extLst>
              <a:ext uri="{FF2B5EF4-FFF2-40B4-BE49-F238E27FC236}">
                <a16:creationId xmlns:a16="http://schemas.microsoft.com/office/drawing/2014/main" xmlns="" id="{55676373-BA9B-440C-B2AF-13BAE916E3A1}"/>
              </a:ext>
            </a:extLst>
          </p:cNvPr>
          <p:cNvSpPr txBox="1"/>
          <p:nvPr/>
        </p:nvSpPr>
        <p:spPr>
          <a:xfrm>
            <a:off x="0" y="4468125"/>
            <a:ext cx="2487168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Gitlab repo &amp;</a:t>
            </a:r>
            <a:b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F, </a:t>
            </a: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Foethke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D. New Journal of Physics 9 (11) 427, Nov 2007.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6" descr="Ein Bild, das Text, Diagramm, Screenshot, Reihe enthält.&#10;&#10;Beschreibung automatisch generiert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925" y="76200"/>
            <a:ext cx="1834500" cy="4341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36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367" name="Google Shape;367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p36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Google Shape;294;p29">
            <a:extLst>
              <a:ext uri="{FF2B5EF4-FFF2-40B4-BE49-F238E27FC236}">
                <a16:creationId xmlns:a16="http://schemas.microsoft.com/office/drawing/2014/main" xmlns="" id="{73FE7206-EB8C-4FFE-BF23-E80AA2AFD207}"/>
              </a:ext>
            </a:extLst>
          </p:cNvPr>
          <p:cNvSpPr txBox="1"/>
          <p:nvPr/>
        </p:nvSpPr>
        <p:spPr>
          <a:xfrm>
            <a:off x="0" y="4468125"/>
            <a:ext cx="2487168" cy="69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Gitlab repo &amp;</a:t>
            </a:r>
            <a:b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F, </a:t>
            </a:r>
            <a:r>
              <a:rPr lang="en-GB" sz="1200" dirty="0" err="1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Foethke</a:t>
            </a:r>
            <a:r>
              <a:rPr lang="en-GB" sz="1200" dirty="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D. New Journal of Physics 9 (11) 427, Nov 2007.</a:t>
            </a:r>
            <a:endParaRPr sz="1200" dirty="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360;p36" title="simMovie - denseActin_Beads_steric1000_eq300_t10K.mp4">
            <a:hlinkClick r:id="rId7"/>
            <a:extLst>
              <a:ext uri="{FF2B5EF4-FFF2-40B4-BE49-F238E27FC236}">
                <a16:creationId xmlns:a16="http://schemas.microsoft.com/office/drawing/2014/main" xmlns="" id="{F215F88A-7A04-46D9-B9CB-00EF566BA0F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42219" y="-117043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imMovie - denseActin_Beads_steric1000_eq300_t10K-alt">
            <a:hlinkClick r:id="" action="ppaction://media"/>
            <a:extLst>
              <a:ext uri="{FF2B5EF4-FFF2-40B4-BE49-F238E27FC236}">
                <a16:creationId xmlns:a16="http://schemas.microsoft.com/office/drawing/2014/main" xmlns="" id="{F46C194C-45F7-42C8-9CB5-3CA7BFCB0B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50638" y="-1"/>
            <a:ext cx="5080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7" descr="Ein Bild, das Text, Diagramm, Screenshot, Reihe enthält.&#10;&#10;Beschreibung automatisch generier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7925" y="76200"/>
            <a:ext cx="1834500" cy="434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900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6" name="Google Shape;376;p37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377" name="Google Shape;377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8" name="Google Shape;378;p37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37"/>
          <p:cNvSpPr txBox="1"/>
          <p:nvPr/>
        </p:nvSpPr>
        <p:spPr>
          <a:xfrm>
            <a:off x="0" y="4468125"/>
            <a:ext cx="2282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Cytosim Gitlab repo &amp;</a:t>
            </a:r>
            <a:br>
              <a:rPr lang="en-GB" sz="11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</a:br>
            <a:r>
              <a:rPr lang="en-GB" sz="11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Nedelec F, Foethke D. New Journal of Physics 9 (11) 427, Nov 2007.</a:t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9900" y="2144050"/>
            <a:ext cx="3726950" cy="186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8"/>
          <p:cNvPicPr preferRelativeResize="0"/>
          <p:nvPr/>
        </p:nvPicPr>
        <p:blipFill rotWithShape="1">
          <a:blip r:embed="rId4">
            <a:alphaModFix/>
          </a:blip>
          <a:srcRect l="15087" t="16261" r="13473" b="19438"/>
          <a:stretch/>
        </p:blipFill>
        <p:spPr>
          <a:xfrm>
            <a:off x="1840525" y="2241800"/>
            <a:ext cx="1530800" cy="137772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a hackathon?</a:t>
            </a:r>
            <a:endParaRPr/>
          </a:p>
        </p:txBody>
      </p:sp>
      <p:sp>
        <p:nvSpPr>
          <p:cNvPr id="387" name="Google Shape;387;p38"/>
          <p:cNvSpPr txBox="1"/>
          <p:nvPr/>
        </p:nvSpPr>
        <p:spPr>
          <a:xfrm>
            <a:off x="945800" y="1268038"/>
            <a:ext cx="28857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couple I took part in: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8" name="Google Shape;388;p38"/>
          <p:cNvGrpSpPr/>
          <p:nvPr/>
        </p:nvGrpSpPr>
        <p:grpSpPr>
          <a:xfrm>
            <a:off x="7555200" y="0"/>
            <a:ext cx="1588800" cy="1101600"/>
            <a:chOff x="7555125" y="-14325"/>
            <a:chExt cx="1588800" cy="1101600"/>
          </a:xfrm>
        </p:grpSpPr>
        <p:grpSp>
          <p:nvGrpSpPr>
            <p:cNvPr id="389" name="Google Shape;389;p38"/>
            <p:cNvGrpSpPr/>
            <p:nvPr/>
          </p:nvGrpSpPr>
          <p:grpSpPr>
            <a:xfrm>
              <a:off x="7613149" y="-14"/>
              <a:ext cx="1530745" cy="1045759"/>
              <a:chOff x="4309500" y="1520000"/>
              <a:chExt cx="4758300" cy="3250726"/>
            </a:xfrm>
          </p:grpSpPr>
          <p:pic>
            <p:nvPicPr>
              <p:cNvPr id="390" name="Google Shape;390;p3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309500" y="1520000"/>
                <a:ext cx="4758300" cy="28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1" name="Google Shape;391;p38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682175" y="4125000"/>
                <a:ext cx="1063050" cy="64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92" name="Google Shape;392;p38"/>
            <p:cNvSpPr/>
            <p:nvPr/>
          </p:nvSpPr>
          <p:spPr>
            <a:xfrm>
              <a:off x="7555125" y="-14325"/>
              <a:ext cx="1588800" cy="11016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1797" y="1552400"/>
            <a:ext cx="2885800" cy="7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a hackathon?</a:t>
            </a:r>
            <a:endParaRPr/>
          </a:p>
        </p:txBody>
      </p:sp>
      <p:pic>
        <p:nvPicPr>
          <p:cNvPr id="399" name="Google Shape;399;p39"/>
          <p:cNvPicPr preferRelativeResize="0"/>
          <p:nvPr/>
        </p:nvPicPr>
        <p:blipFill rotWithShape="1">
          <a:blip r:embed="rId4">
            <a:alphaModFix/>
          </a:blip>
          <a:srcRect l="53320" r="3337"/>
          <a:stretch/>
        </p:blipFill>
        <p:spPr>
          <a:xfrm>
            <a:off x="5364028" y="1443375"/>
            <a:ext cx="2084521" cy="3254952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00" name="Google Shape;40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48723" y="1129888"/>
            <a:ext cx="1537037" cy="1229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7100" y="1443375"/>
            <a:ext cx="4336927" cy="3254949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02" name="Google Shape;402;p39"/>
          <p:cNvGrpSpPr/>
          <p:nvPr/>
        </p:nvGrpSpPr>
        <p:grpSpPr>
          <a:xfrm>
            <a:off x="7555200" y="0"/>
            <a:ext cx="1588800" cy="1101600"/>
            <a:chOff x="7555125" y="-14325"/>
            <a:chExt cx="1588800" cy="1101600"/>
          </a:xfrm>
        </p:grpSpPr>
        <p:grpSp>
          <p:nvGrpSpPr>
            <p:cNvPr id="403" name="Google Shape;403;p39"/>
            <p:cNvGrpSpPr/>
            <p:nvPr/>
          </p:nvGrpSpPr>
          <p:grpSpPr>
            <a:xfrm>
              <a:off x="7613149" y="-14"/>
              <a:ext cx="1530745" cy="1045759"/>
              <a:chOff x="4309500" y="1520000"/>
              <a:chExt cx="4758300" cy="3250726"/>
            </a:xfrm>
          </p:grpSpPr>
          <p:pic>
            <p:nvPicPr>
              <p:cNvPr id="404" name="Google Shape;404;p3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309500" y="1520000"/>
                <a:ext cx="4758300" cy="28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5" name="Google Shape;405;p39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682175" y="4125000"/>
                <a:ext cx="1063050" cy="64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06" name="Google Shape;406;p39"/>
            <p:cNvSpPr/>
            <p:nvPr/>
          </p:nvSpPr>
          <p:spPr>
            <a:xfrm>
              <a:off x="7555125" y="-14325"/>
              <a:ext cx="1588800" cy="11016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hackathon?</a:t>
            </a:r>
            <a:endParaRPr/>
          </a:p>
        </p:txBody>
      </p:sp>
      <p:sp>
        <p:nvSpPr>
          <p:cNvPr id="418" name="Google Shape;418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For organizers:</a:t>
            </a:r>
            <a:endParaRPr>
              <a:solidFill>
                <a:srgbClr val="000000"/>
              </a:solidFill>
            </a:endParaRPr>
          </a:p>
          <a:p>
            <a:pPr marL="457200" lvl="0" indent="-322580" algn="l" rtl="0"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en-GB" sz="1600"/>
              <a:t>Time-condensed teaching</a:t>
            </a:r>
            <a:endParaRPr sz="1600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6666"/>
              <a:buChar char="•"/>
            </a:pPr>
            <a:r>
              <a:rPr lang="en-GB">
                <a:solidFill>
                  <a:srgbClr val="000000"/>
                </a:solidFill>
              </a:rPr>
              <a:t>Learn by teaching - but more fun</a:t>
            </a:r>
            <a:endParaRPr>
              <a:solidFill>
                <a:srgbClr val="000000"/>
              </a:solidFill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7500"/>
              <a:buChar char="•"/>
            </a:pPr>
            <a:r>
              <a:rPr lang="en-GB" sz="1600"/>
              <a:t>Test out envisioned projects</a:t>
            </a:r>
            <a:endParaRPr sz="1600"/>
          </a:p>
          <a:p>
            <a:pPr marL="457200" lvl="0" indent="-322580" algn="l" rtl="0"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sz="1600"/>
              <a:t>Attract students</a:t>
            </a:r>
            <a:endParaRPr sz="16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For participants:</a:t>
            </a:r>
            <a:endParaRPr>
              <a:solidFill>
                <a:srgbClr val="000000"/>
              </a:solidFill>
            </a:endParaRPr>
          </a:p>
          <a:p>
            <a:pPr marL="457200" lvl="0" indent="-310832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66666"/>
              <a:buChar char="•"/>
            </a:pPr>
            <a:r>
              <a:rPr lang="en-GB" b="1">
                <a:solidFill>
                  <a:srgbClr val="000000"/>
                </a:solidFill>
              </a:rPr>
              <a:t>Overcome starting barriers</a:t>
            </a:r>
            <a:r>
              <a:rPr lang="en-GB">
                <a:solidFill>
                  <a:srgbClr val="000000"/>
                </a:solidFill>
              </a:rPr>
              <a:t> (with minimal investment)</a:t>
            </a:r>
            <a:endParaRPr>
              <a:solidFill>
                <a:srgbClr val="000000"/>
              </a:solidFill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3333"/>
              <a:buChar char="•"/>
            </a:pP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sz="1500"/>
              <a:t>Test if topic/tool is for you</a:t>
            </a:r>
            <a:endParaRPr sz="1500"/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6666"/>
              <a:buChar char="•"/>
            </a:pPr>
            <a:r>
              <a:rPr lang="en-GB">
                <a:solidFill>
                  <a:srgbClr val="000000"/>
                </a:solidFill>
              </a:rPr>
              <a:t> </a:t>
            </a:r>
            <a:r>
              <a:rPr lang="en-GB" b="1">
                <a:solidFill>
                  <a:srgbClr val="000000"/>
                </a:solidFill>
              </a:rPr>
              <a:t>Collaborative </a:t>
            </a:r>
            <a:r>
              <a:rPr lang="en-GB">
                <a:solidFill>
                  <a:srgbClr val="000000"/>
                </a:solidFill>
              </a:rPr>
              <a:t>learning</a:t>
            </a:r>
            <a:endParaRPr>
              <a:solidFill>
                <a:srgbClr val="000000"/>
              </a:solidFill>
            </a:endParaRPr>
          </a:p>
          <a:p>
            <a:pPr marL="457200" lvl="0" indent="-310832" algn="l" rtl="0"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ct val="66666"/>
              <a:buChar char="•"/>
            </a:pPr>
            <a:r>
              <a:rPr lang="en-GB">
                <a:solidFill>
                  <a:srgbClr val="010101"/>
                </a:solidFill>
              </a:rPr>
              <a:t> Motivating ← </a:t>
            </a:r>
            <a:r>
              <a:rPr lang="en-GB" b="1">
                <a:solidFill>
                  <a:srgbClr val="010101"/>
                </a:solidFill>
              </a:rPr>
              <a:t>ownership of (real) project</a:t>
            </a:r>
            <a:endParaRPr>
              <a:solidFill>
                <a:srgbClr val="010101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10832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66666"/>
              <a:buChar char="•"/>
            </a:pPr>
            <a:r>
              <a:rPr lang="en-GB" b="1"/>
              <a:t>Quickly test envisioned projects</a:t>
            </a:r>
            <a:r>
              <a:rPr lang="en-GB"/>
              <a:t> / </a:t>
            </a:r>
            <a:r>
              <a:rPr lang="en-GB">
                <a:solidFill>
                  <a:srgbClr val="434343"/>
                </a:solidFill>
              </a:rPr>
              <a:t>Rapid prototyping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419" name="Google Shape;419;p41"/>
          <p:cNvGrpSpPr/>
          <p:nvPr/>
        </p:nvGrpSpPr>
        <p:grpSpPr>
          <a:xfrm>
            <a:off x="9295564" y="968820"/>
            <a:ext cx="2685023" cy="3024746"/>
            <a:chOff x="5181125" y="152400"/>
            <a:chExt cx="2941524" cy="3313701"/>
          </a:xfrm>
        </p:grpSpPr>
        <p:pic>
          <p:nvPicPr>
            <p:cNvPr id="420" name="Google Shape;420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181125" y="152400"/>
              <a:ext cx="2941524" cy="2936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1" name="Google Shape;421;p41"/>
            <p:cNvSpPr txBox="1"/>
            <p:nvPr/>
          </p:nvSpPr>
          <p:spPr>
            <a:xfrm>
              <a:off x="5645580" y="3080001"/>
              <a:ext cx="2151600" cy="38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500">
                  <a:solidFill>
                    <a:srgbClr val="434343"/>
                  </a:solidFill>
                  <a:latin typeface="Calibri"/>
                  <a:ea typeface="Calibri"/>
                  <a:cs typeface="Calibri"/>
                  <a:sym typeface="Calibri"/>
                </a:rPr>
                <a:t>credit: brightidea.com</a:t>
              </a:r>
              <a:endParaRPr sz="15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2" name="Google Shape;422;p41"/>
          <p:cNvGrpSpPr/>
          <p:nvPr/>
        </p:nvGrpSpPr>
        <p:grpSpPr>
          <a:xfrm>
            <a:off x="7555200" y="0"/>
            <a:ext cx="1588800" cy="1101600"/>
            <a:chOff x="7555125" y="-14325"/>
            <a:chExt cx="1588800" cy="1101600"/>
          </a:xfrm>
        </p:grpSpPr>
        <p:grpSp>
          <p:nvGrpSpPr>
            <p:cNvPr id="423" name="Google Shape;423;p41"/>
            <p:cNvGrpSpPr/>
            <p:nvPr/>
          </p:nvGrpSpPr>
          <p:grpSpPr>
            <a:xfrm>
              <a:off x="7613149" y="-14"/>
              <a:ext cx="1530745" cy="1045759"/>
              <a:chOff x="4309500" y="1520000"/>
              <a:chExt cx="4758300" cy="3250726"/>
            </a:xfrm>
          </p:grpSpPr>
          <p:pic>
            <p:nvPicPr>
              <p:cNvPr id="424" name="Google Shape;424;p4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309500" y="1520000"/>
                <a:ext cx="4758300" cy="28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25" name="Google Shape;425;p4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682175" y="4125000"/>
                <a:ext cx="1063050" cy="64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26" name="Google Shape;426;p41"/>
            <p:cNvSpPr/>
            <p:nvPr/>
          </p:nvSpPr>
          <p:spPr>
            <a:xfrm>
              <a:off x="7555125" y="-14325"/>
              <a:ext cx="1588800" cy="11016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42"/>
          <p:cNvGrpSpPr/>
          <p:nvPr/>
        </p:nvGrpSpPr>
        <p:grpSpPr>
          <a:xfrm>
            <a:off x="887373" y="0"/>
            <a:ext cx="7418266" cy="5143481"/>
            <a:chOff x="7555125" y="-14325"/>
            <a:chExt cx="1588800" cy="1101600"/>
          </a:xfrm>
        </p:grpSpPr>
        <p:grpSp>
          <p:nvGrpSpPr>
            <p:cNvPr id="432" name="Google Shape;432;p42"/>
            <p:cNvGrpSpPr/>
            <p:nvPr/>
          </p:nvGrpSpPr>
          <p:grpSpPr>
            <a:xfrm>
              <a:off x="7613149" y="-14"/>
              <a:ext cx="1530745" cy="1045759"/>
              <a:chOff x="4309500" y="1520000"/>
              <a:chExt cx="4758300" cy="3250726"/>
            </a:xfrm>
          </p:grpSpPr>
          <p:pic>
            <p:nvPicPr>
              <p:cNvPr id="433" name="Google Shape;433;p4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309500" y="1520000"/>
                <a:ext cx="4758300" cy="28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4" name="Google Shape;434;p4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682175" y="4125000"/>
                <a:ext cx="1063050" cy="64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35" name="Google Shape;435;p42"/>
            <p:cNvSpPr/>
            <p:nvPr/>
          </p:nvSpPr>
          <p:spPr>
            <a:xfrm>
              <a:off x="7555125" y="-14325"/>
              <a:ext cx="1588800" cy="1101600"/>
            </a:xfrm>
            <a:prstGeom prst="rect">
              <a:avLst/>
            </a:prstGeom>
            <a:solidFill>
              <a:srgbClr val="FFFFFF">
                <a:alpha val="854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6" name="Google Shape;436;p42"/>
          <p:cNvSpPr txBox="1">
            <a:spLocks noGrp="1"/>
          </p:cNvSpPr>
          <p:nvPr>
            <p:ph type="body" idx="1"/>
          </p:nvPr>
        </p:nvSpPr>
        <p:spPr>
          <a:xfrm>
            <a:off x="628650" y="15978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1750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GB" b="1"/>
              <a:t>Encourage bottom-up collaborations between                          students of diverse scientific backgrounds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GB">
                <a:solidFill>
                  <a:srgbClr val="000000"/>
                </a:solidFill>
              </a:rPr>
              <a:t>Teach a potentially useful tool</a:t>
            </a:r>
            <a:endParaRPr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GB" b="1">
                <a:solidFill>
                  <a:srgbClr val="000000"/>
                </a:solidFill>
              </a:rPr>
              <a:t>Also for computationally inexperienced</a:t>
            </a:r>
            <a:endParaRPr b="1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n-GB">
                <a:solidFill>
                  <a:srgbClr val="000000"/>
                </a:solidFill>
              </a:rPr>
              <a:t>Students are busy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437" name="Google Shape;437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Why our hackathon?</a:t>
            </a:r>
            <a:endParaRPr/>
          </a:p>
        </p:txBody>
      </p:sp>
      <p:pic>
        <p:nvPicPr>
          <p:cNvPr id="438" name="Google Shape;438;p42"/>
          <p:cNvPicPr preferRelativeResize="0"/>
          <p:nvPr/>
        </p:nvPicPr>
        <p:blipFill rotWithShape="1">
          <a:blip r:embed="rId5">
            <a:alphaModFix/>
          </a:blip>
          <a:srcRect r="71758"/>
          <a:stretch/>
        </p:blipFill>
        <p:spPr>
          <a:xfrm>
            <a:off x="0" y="3845250"/>
            <a:ext cx="1235702" cy="99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2"/>
          <p:cNvPicPr preferRelativeResize="0"/>
          <p:nvPr/>
        </p:nvPicPr>
        <p:blipFill rotWithShape="1">
          <a:blip r:embed="rId6">
            <a:alphaModFix/>
          </a:blip>
          <a:srcRect t="38786" b="24001"/>
          <a:stretch/>
        </p:blipFill>
        <p:spPr>
          <a:xfrm>
            <a:off x="5387150" y="3695701"/>
            <a:ext cx="3996247" cy="137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2"/>
          <p:cNvPicPr preferRelativeResize="0"/>
          <p:nvPr/>
        </p:nvPicPr>
        <p:blipFill rotWithShape="1">
          <a:blip r:embed="rId6">
            <a:alphaModFix/>
          </a:blip>
          <a:srcRect t="38786" b="42102"/>
          <a:stretch/>
        </p:blipFill>
        <p:spPr>
          <a:xfrm>
            <a:off x="6051525" y="1597825"/>
            <a:ext cx="1663488" cy="29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44"/>
          <p:cNvGrpSpPr/>
          <p:nvPr/>
        </p:nvGrpSpPr>
        <p:grpSpPr>
          <a:xfrm>
            <a:off x="887373" y="0"/>
            <a:ext cx="7418266" cy="5143481"/>
            <a:chOff x="7555125" y="-14325"/>
            <a:chExt cx="1588800" cy="1101600"/>
          </a:xfrm>
        </p:grpSpPr>
        <p:grpSp>
          <p:nvGrpSpPr>
            <p:cNvPr id="459" name="Google Shape;459;p44"/>
            <p:cNvGrpSpPr/>
            <p:nvPr/>
          </p:nvGrpSpPr>
          <p:grpSpPr>
            <a:xfrm>
              <a:off x="7613149" y="-14"/>
              <a:ext cx="1530745" cy="1045759"/>
              <a:chOff x="4309500" y="1520000"/>
              <a:chExt cx="4758300" cy="3250726"/>
            </a:xfrm>
          </p:grpSpPr>
          <p:pic>
            <p:nvPicPr>
              <p:cNvPr id="460" name="Google Shape;460;p44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309500" y="1520000"/>
                <a:ext cx="4758300" cy="28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61" name="Google Shape;461;p44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682175" y="4125000"/>
                <a:ext cx="1063050" cy="64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62" name="Google Shape;462;p44"/>
            <p:cNvSpPr/>
            <p:nvPr/>
          </p:nvSpPr>
          <p:spPr>
            <a:xfrm>
              <a:off x="7555125" y="-14325"/>
              <a:ext cx="1588800" cy="11016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3" name="Google Shape;463;p44"/>
          <p:cNvPicPr preferRelativeResize="0"/>
          <p:nvPr/>
        </p:nvPicPr>
        <p:blipFill rotWithShape="1">
          <a:blip r:embed="rId5">
            <a:alphaModFix/>
          </a:blip>
          <a:srcRect l="5947" r="5947"/>
          <a:stretch/>
        </p:blipFill>
        <p:spPr>
          <a:xfrm flipH="1">
            <a:off x="4137450" y="1516225"/>
            <a:ext cx="809400" cy="10554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4" name="Google Shape;464;p44"/>
          <p:cNvPicPr preferRelativeResize="0"/>
          <p:nvPr/>
        </p:nvPicPr>
        <p:blipFill rotWithShape="1">
          <a:blip r:embed="rId6">
            <a:alphaModFix/>
          </a:blip>
          <a:srcRect l="159" r="149" b="28719"/>
          <a:stretch/>
        </p:blipFill>
        <p:spPr>
          <a:xfrm>
            <a:off x="6919950" y="1933676"/>
            <a:ext cx="1051800" cy="9777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5" name="Google Shape;465;p44"/>
          <p:cNvPicPr preferRelativeResize="0"/>
          <p:nvPr/>
        </p:nvPicPr>
        <p:blipFill rotWithShape="1">
          <a:blip r:embed="rId7">
            <a:alphaModFix/>
          </a:blip>
          <a:srcRect b="38751"/>
          <a:stretch/>
        </p:blipFill>
        <p:spPr>
          <a:xfrm>
            <a:off x="5354250" y="1959921"/>
            <a:ext cx="1158300" cy="9252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6" name="Google Shape;466;p44"/>
          <p:cNvPicPr preferRelativeResize="0"/>
          <p:nvPr/>
        </p:nvPicPr>
        <p:blipFill rotWithShape="1">
          <a:blip r:embed="rId8">
            <a:alphaModFix/>
          </a:blip>
          <a:srcRect t="1001" b="41118"/>
          <a:stretch/>
        </p:blipFill>
        <p:spPr>
          <a:xfrm>
            <a:off x="1343217" y="2083600"/>
            <a:ext cx="1158300" cy="892800"/>
          </a:xfrm>
          <a:prstGeom prst="ellipse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7" name="Google Shape;467;p44"/>
          <p:cNvSpPr txBox="1"/>
          <p:nvPr/>
        </p:nvSpPr>
        <p:spPr>
          <a:xfrm>
            <a:off x="4173850" y="2419350"/>
            <a:ext cx="10899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Anas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Hussin</a:t>
            </a:r>
            <a:endParaRPr b="1"/>
          </a:p>
        </p:txBody>
      </p:sp>
      <p:sp>
        <p:nvSpPr>
          <p:cNvPr id="468" name="Google Shape;468;p44"/>
          <p:cNvSpPr txBox="1"/>
          <p:nvPr/>
        </p:nvSpPr>
        <p:spPr>
          <a:xfrm>
            <a:off x="6996150" y="2973950"/>
            <a:ext cx="3000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Jaskaran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Singh</a:t>
            </a:r>
            <a:endParaRPr b="1"/>
          </a:p>
        </p:txBody>
      </p:sp>
      <p:sp>
        <p:nvSpPr>
          <p:cNvPr id="469" name="Google Shape;469;p44"/>
          <p:cNvSpPr txBox="1"/>
          <p:nvPr/>
        </p:nvSpPr>
        <p:spPr>
          <a:xfrm>
            <a:off x="457200" y="2703475"/>
            <a:ext cx="3000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Komal</a:t>
            </a: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Bhattacharyya</a:t>
            </a:r>
            <a:endParaRPr b="1"/>
          </a:p>
        </p:txBody>
      </p:sp>
      <p:sp>
        <p:nvSpPr>
          <p:cNvPr id="470" name="Google Shape;470;p44"/>
          <p:cNvSpPr txBox="1"/>
          <p:nvPr/>
        </p:nvSpPr>
        <p:spPr>
          <a:xfrm>
            <a:off x="5551375" y="2880475"/>
            <a:ext cx="809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YGP</a:t>
            </a:r>
            <a:endParaRPr/>
          </a:p>
        </p:txBody>
      </p:sp>
      <p:sp>
        <p:nvSpPr>
          <p:cNvPr id="471" name="Google Shape;471;p44"/>
          <p:cNvSpPr txBox="1">
            <a:spLocks noGrp="1"/>
          </p:cNvSpPr>
          <p:nvPr>
            <p:ph type="title"/>
          </p:nvPr>
        </p:nvSpPr>
        <p:spPr>
          <a:xfrm>
            <a:off x="3829050" y="273850"/>
            <a:ext cx="15921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/>
              <a:t>Team</a:t>
            </a:r>
            <a:endParaRPr b="1"/>
          </a:p>
        </p:txBody>
      </p:sp>
      <p:sp>
        <p:nvSpPr>
          <p:cNvPr id="472" name="Google Shape;472;p44"/>
          <p:cNvSpPr txBox="1"/>
          <p:nvPr/>
        </p:nvSpPr>
        <p:spPr>
          <a:xfrm>
            <a:off x="5747850" y="4521150"/>
            <a:ext cx="3000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 participants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45"/>
          <p:cNvPicPr preferRelativeResize="0"/>
          <p:nvPr/>
        </p:nvPicPr>
        <p:blipFill rotWithShape="1">
          <a:blip r:embed="rId3">
            <a:alphaModFix/>
          </a:blip>
          <a:srcRect l="11276"/>
          <a:stretch/>
        </p:blipFill>
        <p:spPr>
          <a:xfrm>
            <a:off x="0" y="0"/>
            <a:ext cx="60848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5"/>
          <p:cNvPicPr preferRelativeResize="0"/>
          <p:nvPr/>
        </p:nvPicPr>
        <p:blipFill rotWithShape="1">
          <a:blip r:embed="rId4">
            <a:alphaModFix/>
          </a:blip>
          <a:srcRect t="21166" r="42426"/>
          <a:stretch/>
        </p:blipFill>
        <p:spPr>
          <a:xfrm>
            <a:off x="6235200" y="1865925"/>
            <a:ext cx="2895000" cy="2973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479" name="Google Shape;47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783151" y="2948444"/>
            <a:ext cx="3253524" cy="244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5"/>
          <p:cNvPicPr preferRelativeResize="0"/>
          <p:nvPr/>
        </p:nvPicPr>
        <p:blipFill rotWithShape="1">
          <a:blip r:embed="rId6">
            <a:alphaModFix/>
          </a:blip>
          <a:srcRect l="5105" t="12962" r="10648" b="16476"/>
          <a:stretch/>
        </p:blipFill>
        <p:spPr>
          <a:xfrm>
            <a:off x="3139625" y="144225"/>
            <a:ext cx="2740800" cy="1721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  <a:effectLst>
            <a:outerShdw blurRad="142875" dist="114300" dir="7560000" algn="bl" rotWithShape="0">
              <a:schemeClr val="accent5">
                <a:alpha val="64000"/>
              </a:schemeClr>
            </a:outerShdw>
          </a:effectLst>
        </p:spPr>
      </p:pic>
      <p:pic>
        <p:nvPicPr>
          <p:cNvPr id="481" name="Google Shape;481;p45"/>
          <p:cNvPicPr preferRelativeResize="0"/>
          <p:nvPr/>
        </p:nvPicPr>
        <p:blipFill rotWithShape="1">
          <a:blip r:embed="rId7">
            <a:alphaModFix/>
          </a:blip>
          <a:srcRect r="8172"/>
          <a:stretch/>
        </p:blipFill>
        <p:spPr>
          <a:xfrm>
            <a:off x="152300" y="273850"/>
            <a:ext cx="2232900" cy="1824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  <a:effectLst>
            <a:outerShdw blurRad="200025" dist="114300" dir="2100000" algn="bl" rotWithShape="0">
              <a:schemeClr val="accent5">
                <a:alpha val="60000"/>
              </a:scheme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34825"/>
            <a:ext cx="3749901" cy="272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/>
          <p:nvPr/>
        </p:nvSpPr>
        <p:spPr>
          <a:xfrm>
            <a:off x="228675" y="520525"/>
            <a:ext cx="37500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Simulating cytoskeleton with Cytosim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4572000" y="672925"/>
            <a:ext cx="3902400" cy="7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Running a hackathon</a:t>
            </a:r>
            <a:endParaRPr sz="2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0" name="Google Shape;120;p17"/>
          <p:cNvGrpSpPr/>
          <p:nvPr/>
        </p:nvGrpSpPr>
        <p:grpSpPr>
          <a:xfrm>
            <a:off x="4309500" y="1520000"/>
            <a:ext cx="4758300" cy="3250726"/>
            <a:chOff x="4309500" y="1520000"/>
            <a:chExt cx="4758300" cy="3250726"/>
          </a:xfrm>
        </p:grpSpPr>
        <p:pic>
          <p:nvPicPr>
            <p:cNvPr id="121" name="Google Shape;121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309500" y="1520000"/>
              <a:ext cx="4758300" cy="2851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82175" y="4125000"/>
              <a:ext cx="1063050" cy="6457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46"/>
          <p:cNvGrpSpPr/>
          <p:nvPr/>
        </p:nvGrpSpPr>
        <p:grpSpPr>
          <a:xfrm>
            <a:off x="1105075" y="1202925"/>
            <a:ext cx="3388792" cy="3594625"/>
            <a:chOff x="3975897" y="1431525"/>
            <a:chExt cx="2043903" cy="3594625"/>
          </a:xfrm>
        </p:grpSpPr>
        <p:sp>
          <p:nvSpPr>
            <p:cNvPr id="487" name="Google Shape;487;p46"/>
            <p:cNvSpPr/>
            <p:nvPr/>
          </p:nvSpPr>
          <p:spPr>
            <a:xfrm>
              <a:off x="3975897" y="1431550"/>
              <a:ext cx="2043900" cy="3594600"/>
            </a:xfrm>
            <a:prstGeom prst="rect">
              <a:avLst/>
            </a:prstGeom>
            <a:noFill/>
            <a:ln w="9525" cap="flat" cmpd="sng">
              <a:solidFill>
                <a:srgbClr val="0944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88" name="Google Shape;488;p46"/>
            <p:cNvSpPr/>
            <p:nvPr/>
          </p:nvSpPr>
          <p:spPr>
            <a:xfrm rot="10800000" flipH="1">
              <a:off x="3975900" y="1431525"/>
              <a:ext cx="2043900" cy="126900"/>
            </a:xfrm>
            <a:prstGeom prst="rect">
              <a:avLst/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89" name="Google Shape;489;p46"/>
            <p:cNvSpPr txBox="1"/>
            <p:nvPr/>
          </p:nvSpPr>
          <p:spPr>
            <a:xfrm>
              <a:off x="3975900" y="1558425"/>
              <a:ext cx="2043900" cy="7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200" b="1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  <a:r>
                <a:rPr lang="en-GB" sz="4200" b="1">
                  <a:solidFill>
                    <a:srgbClr val="980000"/>
                  </a:solidFill>
                  <a:latin typeface="Roboto"/>
                  <a:ea typeface="Roboto"/>
                  <a:cs typeface="Roboto"/>
                  <a:sym typeface="Roboto"/>
                </a:rPr>
                <a:t> </a:t>
              </a:r>
              <a:r>
                <a:rPr lang="en-GB" sz="4200" b="1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DEC</a:t>
              </a:r>
              <a:endParaRPr sz="4200" b="1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90" name="Google Shape;490;p46"/>
          <p:cNvSpPr/>
          <p:nvPr/>
        </p:nvSpPr>
        <p:spPr>
          <a:xfrm>
            <a:off x="1105124" y="2362100"/>
            <a:ext cx="3386400" cy="24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MD intro 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91" name="Google Shape;491;p46"/>
          <p:cNvGrpSpPr/>
          <p:nvPr/>
        </p:nvGrpSpPr>
        <p:grpSpPr>
          <a:xfrm>
            <a:off x="5626000" y="1202925"/>
            <a:ext cx="2288400" cy="3594625"/>
            <a:chOff x="6616600" y="1431525"/>
            <a:chExt cx="2288400" cy="3594625"/>
          </a:xfrm>
        </p:grpSpPr>
        <p:sp>
          <p:nvSpPr>
            <p:cNvPr id="492" name="Google Shape;492;p46"/>
            <p:cNvSpPr/>
            <p:nvPr/>
          </p:nvSpPr>
          <p:spPr>
            <a:xfrm>
              <a:off x="6616600" y="1431550"/>
              <a:ext cx="2263800" cy="3594600"/>
            </a:xfrm>
            <a:prstGeom prst="rect">
              <a:avLst/>
            </a:prstGeom>
            <a:noFill/>
            <a:ln w="19050" cap="flat" cmpd="sng">
              <a:solidFill>
                <a:srgbClr val="0E65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6"/>
            <p:cNvSpPr/>
            <p:nvPr/>
          </p:nvSpPr>
          <p:spPr>
            <a:xfrm rot="10800000" flipH="1">
              <a:off x="6616600" y="1431525"/>
              <a:ext cx="2288400" cy="126900"/>
            </a:xfrm>
            <a:prstGeom prst="rect">
              <a:avLst/>
            </a:prstGeom>
            <a:solidFill>
              <a:srgbClr val="0E6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6"/>
            <p:cNvSpPr txBox="1"/>
            <p:nvPr/>
          </p:nvSpPr>
          <p:spPr>
            <a:xfrm>
              <a:off x="6616600" y="1558425"/>
              <a:ext cx="2288400" cy="7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200" b="1">
                  <a:solidFill>
                    <a:srgbClr val="0E65F0"/>
                  </a:solidFill>
                  <a:latin typeface="Roboto"/>
                  <a:ea typeface="Roboto"/>
                  <a:cs typeface="Roboto"/>
                  <a:sym typeface="Roboto"/>
                </a:rPr>
                <a:t>08 </a:t>
              </a:r>
              <a:r>
                <a:rPr lang="en-GB" sz="4200" b="1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DEC</a:t>
              </a:r>
              <a:endParaRPr sz="4200" b="1">
                <a:solidFill>
                  <a:srgbClr val="0E65F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95" name="Google Shape;495;p46"/>
          <p:cNvSpPr/>
          <p:nvPr/>
        </p:nvSpPr>
        <p:spPr>
          <a:xfrm>
            <a:off x="5626000" y="4398875"/>
            <a:ext cx="2263800" cy="3945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Flash presentations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6" name="Google Shape;496;p46"/>
          <p:cNvSpPr/>
          <p:nvPr/>
        </p:nvSpPr>
        <p:spPr>
          <a:xfrm>
            <a:off x="5626000" y="2604425"/>
            <a:ext cx="2263800" cy="1794300"/>
          </a:xfrm>
          <a:prstGeom prst="rect">
            <a:avLst/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Developing PoC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7" name="Google Shape;497;p46"/>
          <p:cNvSpPr/>
          <p:nvPr/>
        </p:nvSpPr>
        <p:spPr>
          <a:xfrm>
            <a:off x="1105124" y="2604425"/>
            <a:ext cx="3386400" cy="24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Cytosim intro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8" name="Google Shape;498;p46"/>
          <p:cNvSpPr/>
          <p:nvPr/>
        </p:nvSpPr>
        <p:spPr>
          <a:xfrm>
            <a:off x="1105124" y="2846750"/>
            <a:ext cx="3386400" cy="242400"/>
          </a:xfrm>
          <a:prstGeom prst="rect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How to - interactive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46"/>
          <p:cNvSpPr/>
          <p:nvPr/>
        </p:nvSpPr>
        <p:spPr>
          <a:xfrm>
            <a:off x="1105124" y="3089075"/>
            <a:ext cx="3386400" cy="24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Free-play time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0" name="Google Shape;500;p46"/>
          <p:cNvSpPr/>
          <p:nvPr/>
        </p:nvSpPr>
        <p:spPr>
          <a:xfrm>
            <a:off x="1105125" y="3316850"/>
            <a:ext cx="3388800" cy="1480800"/>
          </a:xfrm>
          <a:prstGeom prst="rect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               Team forming, project    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               conceptualization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1" name="Google Shape;501;p46"/>
          <p:cNvSpPr/>
          <p:nvPr/>
        </p:nvSpPr>
        <p:spPr>
          <a:xfrm>
            <a:off x="1105125" y="2166725"/>
            <a:ext cx="3388800" cy="207300"/>
          </a:xfrm>
          <a:prstGeom prst="rect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Hackathon welcome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2" name="Google Shape;50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75" y="2285525"/>
            <a:ext cx="1326300" cy="1226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3" name="Google Shape;50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0450" y="2921547"/>
            <a:ext cx="717825" cy="5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7575" y="3749225"/>
            <a:ext cx="838471" cy="6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5650" y="3600512"/>
            <a:ext cx="910489" cy="66583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6"/>
          <p:cNvSpPr/>
          <p:nvPr/>
        </p:nvSpPr>
        <p:spPr>
          <a:xfrm>
            <a:off x="5625994" y="2137300"/>
            <a:ext cx="2263800" cy="4632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analysis intro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07" name="Google Shape;50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8088" y="3060013"/>
            <a:ext cx="1326175" cy="82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6650" y="4263200"/>
            <a:ext cx="665850" cy="6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6"/>
          <p:cNvSpPr txBox="1"/>
          <p:nvPr/>
        </p:nvSpPr>
        <p:spPr>
          <a:xfrm>
            <a:off x="235275" y="281325"/>
            <a:ext cx="91971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</a:rPr>
              <a:t>Hackathon plan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47"/>
          <p:cNvGrpSpPr/>
          <p:nvPr/>
        </p:nvGrpSpPr>
        <p:grpSpPr>
          <a:xfrm>
            <a:off x="1105075" y="1202925"/>
            <a:ext cx="3388792" cy="3594625"/>
            <a:chOff x="3975897" y="1431525"/>
            <a:chExt cx="2043903" cy="3594625"/>
          </a:xfrm>
        </p:grpSpPr>
        <p:sp>
          <p:nvSpPr>
            <p:cNvPr id="515" name="Google Shape;515;p47"/>
            <p:cNvSpPr/>
            <p:nvPr/>
          </p:nvSpPr>
          <p:spPr>
            <a:xfrm>
              <a:off x="3975897" y="1431550"/>
              <a:ext cx="2043900" cy="3594600"/>
            </a:xfrm>
            <a:prstGeom prst="rect">
              <a:avLst/>
            </a:prstGeom>
            <a:noFill/>
            <a:ln w="9525" cap="flat" cmpd="sng">
              <a:solidFill>
                <a:srgbClr val="0944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16" name="Google Shape;516;p47"/>
            <p:cNvSpPr/>
            <p:nvPr/>
          </p:nvSpPr>
          <p:spPr>
            <a:xfrm rot="10800000" flipH="1">
              <a:off x="3975900" y="1431525"/>
              <a:ext cx="2043900" cy="126900"/>
            </a:xfrm>
            <a:prstGeom prst="rect">
              <a:avLst/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17" name="Google Shape;517;p47"/>
            <p:cNvSpPr txBox="1"/>
            <p:nvPr/>
          </p:nvSpPr>
          <p:spPr>
            <a:xfrm>
              <a:off x="3975900" y="1558425"/>
              <a:ext cx="2043900" cy="7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200" b="1">
                  <a:solidFill>
                    <a:srgbClr val="980000"/>
                  </a:solidFill>
                  <a:latin typeface="Roboto"/>
                  <a:ea typeface="Roboto"/>
                  <a:cs typeface="Roboto"/>
                  <a:sym typeface="Roboto"/>
                </a:rPr>
                <a:t>01 </a:t>
              </a:r>
              <a:r>
                <a:rPr lang="en-GB" sz="4200" b="1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DEC</a:t>
              </a:r>
              <a:endParaRPr sz="4200" b="1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18" name="Google Shape;518;p47"/>
          <p:cNvSpPr/>
          <p:nvPr/>
        </p:nvSpPr>
        <p:spPr>
          <a:xfrm>
            <a:off x="1105124" y="2362100"/>
            <a:ext cx="3386400" cy="24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MD intro 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19" name="Google Shape;519;p47"/>
          <p:cNvGrpSpPr/>
          <p:nvPr/>
        </p:nvGrpSpPr>
        <p:grpSpPr>
          <a:xfrm>
            <a:off x="5626000" y="1202925"/>
            <a:ext cx="2288400" cy="3594625"/>
            <a:chOff x="6616600" y="1431525"/>
            <a:chExt cx="2288400" cy="3594625"/>
          </a:xfrm>
        </p:grpSpPr>
        <p:sp>
          <p:nvSpPr>
            <p:cNvPr id="520" name="Google Shape;520;p47"/>
            <p:cNvSpPr/>
            <p:nvPr/>
          </p:nvSpPr>
          <p:spPr>
            <a:xfrm>
              <a:off x="6616600" y="1431550"/>
              <a:ext cx="2263800" cy="3594600"/>
            </a:xfrm>
            <a:prstGeom prst="rect">
              <a:avLst/>
            </a:prstGeom>
            <a:noFill/>
            <a:ln w="19050" cap="flat" cmpd="sng">
              <a:solidFill>
                <a:srgbClr val="0E65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7"/>
            <p:cNvSpPr/>
            <p:nvPr/>
          </p:nvSpPr>
          <p:spPr>
            <a:xfrm rot="10800000" flipH="1">
              <a:off x="6616600" y="1431525"/>
              <a:ext cx="2288400" cy="126900"/>
            </a:xfrm>
            <a:prstGeom prst="rect">
              <a:avLst/>
            </a:prstGeom>
            <a:solidFill>
              <a:srgbClr val="0E6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7"/>
            <p:cNvSpPr txBox="1"/>
            <p:nvPr/>
          </p:nvSpPr>
          <p:spPr>
            <a:xfrm>
              <a:off x="6616600" y="1558425"/>
              <a:ext cx="2288400" cy="7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200" b="1">
                  <a:solidFill>
                    <a:srgbClr val="0E65F0"/>
                  </a:solidFill>
                  <a:latin typeface="Roboto"/>
                  <a:ea typeface="Roboto"/>
                  <a:cs typeface="Roboto"/>
                  <a:sym typeface="Roboto"/>
                </a:rPr>
                <a:t>08 </a:t>
              </a:r>
              <a:r>
                <a:rPr lang="en-GB" sz="4200" b="1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DEC</a:t>
              </a:r>
              <a:endParaRPr sz="4200" b="1">
                <a:solidFill>
                  <a:srgbClr val="0E65F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23" name="Google Shape;523;p47"/>
          <p:cNvSpPr/>
          <p:nvPr/>
        </p:nvSpPr>
        <p:spPr>
          <a:xfrm>
            <a:off x="5626000" y="4398875"/>
            <a:ext cx="2263800" cy="3945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Flash presentations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4" name="Google Shape;524;p47"/>
          <p:cNvSpPr/>
          <p:nvPr/>
        </p:nvSpPr>
        <p:spPr>
          <a:xfrm>
            <a:off x="5626000" y="2604425"/>
            <a:ext cx="2263800" cy="1794300"/>
          </a:xfrm>
          <a:prstGeom prst="rect">
            <a:avLst/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Developing PoC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5" name="Google Shape;525;p47"/>
          <p:cNvSpPr/>
          <p:nvPr/>
        </p:nvSpPr>
        <p:spPr>
          <a:xfrm>
            <a:off x="1105124" y="2604425"/>
            <a:ext cx="3386400" cy="24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Cytosim intro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p47"/>
          <p:cNvSpPr/>
          <p:nvPr/>
        </p:nvSpPr>
        <p:spPr>
          <a:xfrm>
            <a:off x="1105124" y="2846750"/>
            <a:ext cx="3386400" cy="242400"/>
          </a:xfrm>
          <a:prstGeom prst="rect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How to - interactive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7" name="Google Shape;527;p47"/>
          <p:cNvSpPr/>
          <p:nvPr/>
        </p:nvSpPr>
        <p:spPr>
          <a:xfrm>
            <a:off x="1105124" y="3089075"/>
            <a:ext cx="3386400" cy="24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Free-play time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8" name="Google Shape;528;p47"/>
          <p:cNvSpPr/>
          <p:nvPr/>
        </p:nvSpPr>
        <p:spPr>
          <a:xfrm>
            <a:off x="1105125" y="3316850"/>
            <a:ext cx="3388800" cy="1480800"/>
          </a:xfrm>
          <a:prstGeom prst="rect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               Team forming, project    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               conceptualization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9" name="Google Shape;529;p47"/>
          <p:cNvSpPr/>
          <p:nvPr/>
        </p:nvSpPr>
        <p:spPr>
          <a:xfrm>
            <a:off x="1105125" y="2166725"/>
            <a:ext cx="3388800" cy="207300"/>
          </a:xfrm>
          <a:prstGeom prst="rect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Hackathon welcome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0" name="Google Shape;53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75" y="2285525"/>
            <a:ext cx="1326300" cy="1226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1" name="Google Shape;53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0450" y="2921547"/>
            <a:ext cx="717825" cy="5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7575" y="3749225"/>
            <a:ext cx="838471" cy="6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5650" y="3600512"/>
            <a:ext cx="910489" cy="665837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7"/>
          <p:cNvSpPr/>
          <p:nvPr/>
        </p:nvSpPr>
        <p:spPr>
          <a:xfrm>
            <a:off x="5625994" y="2137300"/>
            <a:ext cx="2263800" cy="4632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analysis intro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35" name="Google Shape;53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8088" y="3060013"/>
            <a:ext cx="1326175" cy="82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6650" y="4263200"/>
            <a:ext cx="665850" cy="6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7"/>
          <p:cNvSpPr txBox="1"/>
          <p:nvPr/>
        </p:nvSpPr>
        <p:spPr>
          <a:xfrm>
            <a:off x="235275" y="281325"/>
            <a:ext cx="91971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</a:rPr>
              <a:t>Hackathon plan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538" name="Google Shape;538;p47"/>
          <p:cNvSpPr txBox="1"/>
          <p:nvPr/>
        </p:nvSpPr>
        <p:spPr>
          <a:xfrm>
            <a:off x="4107775" y="183550"/>
            <a:ext cx="34827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DPG submission</a:t>
            </a:r>
            <a:endParaRPr sz="21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deadline</a:t>
            </a:r>
            <a:endParaRPr sz="2100"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9" name="Google Shape;539;p47"/>
          <p:cNvCxnSpPr/>
          <p:nvPr/>
        </p:nvCxnSpPr>
        <p:spPr>
          <a:xfrm flipH="1">
            <a:off x="1784950" y="692975"/>
            <a:ext cx="2240100" cy="7977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48"/>
          <p:cNvGrpSpPr/>
          <p:nvPr/>
        </p:nvGrpSpPr>
        <p:grpSpPr>
          <a:xfrm>
            <a:off x="1105075" y="1202925"/>
            <a:ext cx="3388792" cy="3594625"/>
            <a:chOff x="3975897" y="1431525"/>
            <a:chExt cx="2043903" cy="3594625"/>
          </a:xfrm>
        </p:grpSpPr>
        <p:sp>
          <p:nvSpPr>
            <p:cNvPr id="545" name="Google Shape;545;p48"/>
            <p:cNvSpPr/>
            <p:nvPr/>
          </p:nvSpPr>
          <p:spPr>
            <a:xfrm>
              <a:off x="3975897" y="1431550"/>
              <a:ext cx="2043900" cy="3594600"/>
            </a:xfrm>
            <a:prstGeom prst="rect">
              <a:avLst/>
            </a:prstGeom>
            <a:noFill/>
            <a:ln w="9525" cap="flat" cmpd="sng">
              <a:solidFill>
                <a:srgbClr val="0944A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46" name="Google Shape;546;p48"/>
            <p:cNvSpPr/>
            <p:nvPr/>
          </p:nvSpPr>
          <p:spPr>
            <a:xfrm rot="10800000" flipH="1">
              <a:off x="3975900" y="1431525"/>
              <a:ext cx="2043900" cy="126900"/>
            </a:xfrm>
            <a:prstGeom prst="rect">
              <a:avLst/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47" name="Google Shape;547;p48"/>
            <p:cNvSpPr txBox="1"/>
            <p:nvPr/>
          </p:nvSpPr>
          <p:spPr>
            <a:xfrm>
              <a:off x="3975900" y="1558425"/>
              <a:ext cx="2043900" cy="7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200" b="1">
                  <a:solidFill>
                    <a:srgbClr val="0C58D3"/>
                  </a:solidFill>
                  <a:latin typeface="Roboto"/>
                  <a:ea typeface="Roboto"/>
                  <a:cs typeface="Roboto"/>
                  <a:sym typeface="Roboto"/>
                </a:rPr>
                <a:t>01 </a:t>
              </a:r>
              <a:r>
                <a:rPr lang="en-GB" sz="4200" b="1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DEC</a:t>
              </a:r>
              <a:endParaRPr sz="4200" b="1">
                <a:solidFill>
                  <a:srgbClr val="0D5DD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48" name="Google Shape;548;p48"/>
          <p:cNvSpPr/>
          <p:nvPr/>
        </p:nvSpPr>
        <p:spPr>
          <a:xfrm>
            <a:off x="1105124" y="2362100"/>
            <a:ext cx="3386400" cy="24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MD intro 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49" name="Google Shape;549;p48"/>
          <p:cNvGrpSpPr/>
          <p:nvPr/>
        </p:nvGrpSpPr>
        <p:grpSpPr>
          <a:xfrm>
            <a:off x="5626000" y="1202925"/>
            <a:ext cx="2288400" cy="3594625"/>
            <a:chOff x="6616600" y="1431525"/>
            <a:chExt cx="2288400" cy="3594625"/>
          </a:xfrm>
        </p:grpSpPr>
        <p:sp>
          <p:nvSpPr>
            <p:cNvPr id="550" name="Google Shape;550;p48"/>
            <p:cNvSpPr/>
            <p:nvPr/>
          </p:nvSpPr>
          <p:spPr>
            <a:xfrm>
              <a:off x="6616600" y="1431550"/>
              <a:ext cx="2263800" cy="3594600"/>
            </a:xfrm>
            <a:prstGeom prst="rect">
              <a:avLst/>
            </a:prstGeom>
            <a:noFill/>
            <a:ln w="19050" cap="flat" cmpd="sng">
              <a:solidFill>
                <a:srgbClr val="0E65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8"/>
            <p:cNvSpPr/>
            <p:nvPr/>
          </p:nvSpPr>
          <p:spPr>
            <a:xfrm rot="10800000" flipH="1">
              <a:off x="6616600" y="1431525"/>
              <a:ext cx="2288400" cy="126900"/>
            </a:xfrm>
            <a:prstGeom prst="rect">
              <a:avLst/>
            </a:prstGeom>
            <a:solidFill>
              <a:srgbClr val="0E6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8"/>
            <p:cNvSpPr txBox="1"/>
            <p:nvPr/>
          </p:nvSpPr>
          <p:spPr>
            <a:xfrm>
              <a:off x="6616600" y="1558425"/>
              <a:ext cx="2288400" cy="79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200" b="1">
                  <a:solidFill>
                    <a:srgbClr val="0E65F0"/>
                  </a:solidFill>
                  <a:latin typeface="Roboto"/>
                  <a:ea typeface="Roboto"/>
                  <a:cs typeface="Roboto"/>
                  <a:sym typeface="Roboto"/>
                </a:rPr>
                <a:t>08 </a:t>
              </a:r>
              <a:r>
                <a:rPr lang="en-GB" sz="4200" b="1">
                  <a:solidFill>
                    <a:srgbClr val="0D5DDF"/>
                  </a:solidFill>
                  <a:latin typeface="Roboto"/>
                  <a:ea typeface="Roboto"/>
                  <a:cs typeface="Roboto"/>
                  <a:sym typeface="Roboto"/>
                </a:rPr>
                <a:t>DEC</a:t>
              </a:r>
              <a:endParaRPr sz="4200" b="1">
                <a:solidFill>
                  <a:srgbClr val="0E65F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53" name="Google Shape;553;p48"/>
          <p:cNvSpPr/>
          <p:nvPr/>
        </p:nvSpPr>
        <p:spPr>
          <a:xfrm>
            <a:off x="5626000" y="4398875"/>
            <a:ext cx="2263800" cy="3945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Flash presentations</a:t>
            </a:r>
            <a:endParaRPr sz="1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4" name="Google Shape;554;p48"/>
          <p:cNvSpPr/>
          <p:nvPr/>
        </p:nvSpPr>
        <p:spPr>
          <a:xfrm>
            <a:off x="5626000" y="2604425"/>
            <a:ext cx="2263800" cy="1794300"/>
          </a:xfrm>
          <a:prstGeom prst="rect">
            <a:avLst/>
          </a:prstGeom>
          <a:solidFill>
            <a:srgbClr val="0D5DD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Developing PoC</a:t>
            </a:r>
            <a:endParaRPr sz="19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5" name="Google Shape;555;p48"/>
          <p:cNvSpPr/>
          <p:nvPr/>
        </p:nvSpPr>
        <p:spPr>
          <a:xfrm>
            <a:off x="1105124" y="2604425"/>
            <a:ext cx="3386400" cy="24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Cytosim intro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6" name="Google Shape;556;p48"/>
          <p:cNvSpPr/>
          <p:nvPr/>
        </p:nvSpPr>
        <p:spPr>
          <a:xfrm>
            <a:off x="1105124" y="2846750"/>
            <a:ext cx="3386400" cy="242400"/>
          </a:xfrm>
          <a:prstGeom prst="rect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How to - interactive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7" name="Google Shape;557;p48"/>
          <p:cNvSpPr/>
          <p:nvPr/>
        </p:nvSpPr>
        <p:spPr>
          <a:xfrm>
            <a:off x="1105124" y="3089075"/>
            <a:ext cx="3386400" cy="2424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Free-play time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8" name="Google Shape;558;p48"/>
          <p:cNvSpPr/>
          <p:nvPr/>
        </p:nvSpPr>
        <p:spPr>
          <a:xfrm>
            <a:off x="1105125" y="3316850"/>
            <a:ext cx="3388800" cy="1480800"/>
          </a:xfrm>
          <a:prstGeom prst="rect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               Team forming, project    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                   conceptualization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9" name="Google Shape;559;p48"/>
          <p:cNvSpPr/>
          <p:nvPr/>
        </p:nvSpPr>
        <p:spPr>
          <a:xfrm>
            <a:off x="1105125" y="2166725"/>
            <a:ext cx="3388800" cy="207300"/>
          </a:xfrm>
          <a:prstGeom prst="rect">
            <a:avLst/>
          </a:prstGeom>
          <a:solidFill>
            <a:srgbClr val="0944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Hackathon welcome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0" name="Google Shape;56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75" y="2285525"/>
            <a:ext cx="1326300" cy="1226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61" name="Google Shape;56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0450" y="2921547"/>
            <a:ext cx="717825" cy="5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7575" y="3749225"/>
            <a:ext cx="838471" cy="6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5650" y="3600512"/>
            <a:ext cx="910489" cy="665837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48"/>
          <p:cNvSpPr/>
          <p:nvPr/>
        </p:nvSpPr>
        <p:spPr>
          <a:xfrm>
            <a:off x="5625994" y="2137300"/>
            <a:ext cx="2263800" cy="463200"/>
          </a:xfrm>
          <a:prstGeom prst="rect">
            <a:avLst/>
          </a:prstGeom>
          <a:solidFill>
            <a:srgbClr val="8E7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analysis intro</a:t>
            </a:r>
            <a:endParaRPr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65" name="Google Shape;56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08088" y="3060013"/>
            <a:ext cx="1326175" cy="82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6650" y="4263200"/>
            <a:ext cx="665850" cy="66585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48"/>
          <p:cNvSpPr txBox="1"/>
          <p:nvPr/>
        </p:nvSpPr>
        <p:spPr>
          <a:xfrm>
            <a:off x="235275" y="281325"/>
            <a:ext cx="91971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</a:rPr>
              <a:t>Hackathon plan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568" name="Google Shape;568;p48"/>
          <p:cNvSpPr txBox="1"/>
          <p:nvPr/>
        </p:nvSpPr>
        <p:spPr>
          <a:xfrm>
            <a:off x="4572000" y="194300"/>
            <a:ext cx="30612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Non-standard: need to teach some basics</a:t>
            </a:r>
            <a:endParaRPr sz="21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9" name="Google Shape;569;p48"/>
          <p:cNvCxnSpPr/>
          <p:nvPr/>
        </p:nvCxnSpPr>
        <p:spPr>
          <a:xfrm flipH="1">
            <a:off x="4088850" y="972575"/>
            <a:ext cx="757200" cy="12903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0" name="Google Shape;570;p48"/>
          <p:cNvSpPr/>
          <p:nvPr/>
        </p:nvSpPr>
        <p:spPr>
          <a:xfrm>
            <a:off x="633375" y="1984900"/>
            <a:ext cx="4212900" cy="1649700"/>
          </a:xfrm>
          <a:prstGeom prst="ellipse">
            <a:avLst/>
          </a:prstGeom>
          <a:noFill/>
          <a:ln w="7620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5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Products (in brief)</a:t>
            </a:r>
            <a:endParaRPr/>
          </a:p>
        </p:txBody>
      </p:sp>
      <p:sp>
        <p:nvSpPr>
          <p:cNvPr id="705" name="Google Shape;705;p5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54"/>
          <p:cNvPicPr preferRelativeResize="0"/>
          <p:nvPr/>
        </p:nvPicPr>
        <p:blipFill rotWithShape="1">
          <a:blip r:embed="rId3">
            <a:alphaModFix/>
          </a:blip>
          <a:srcRect l="39509" r="11585" b="20992"/>
          <a:stretch/>
        </p:blipFill>
        <p:spPr>
          <a:xfrm>
            <a:off x="2498325" y="87650"/>
            <a:ext cx="2298900" cy="208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1" name="Google Shape;71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024976" y="1197781"/>
            <a:ext cx="3253524" cy="244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4"/>
          <p:cNvPicPr preferRelativeResize="0"/>
          <p:nvPr/>
        </p:nvPicPr>
        <p:blipFill rotWithShape="1">
          <a:blip r:embed="rId5">
            <a:alphaModFix/>
          </a:blip>
          <a:srcRect l="21599" t="29455" r="23482" b="13013"/>
          <a:stretch/>
        </p:blipFill>
        <p:spPr>
          <a:xfrm>
            <a:off x="4379800" y="1327600"/>
            <a:ext cx="4636800" cy="364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13" name="Google Shape;713;p54"/>
          <p:cNvPicPr preferRelativeResize="0"/>
          <p:nvPr/>
        </p:nvPicPr>
        <p:blipFill rotWithShape="1">
          <a:blip r:embed="rId6">
            <a:alphaModFix/>
          </a:blip>
          <a:srcRect l="21280" t="26691" r="8112"/>
          <a:stretch/>
        </p:blipFill>
        <p:spPr>
          <a:xfrm>
            <a:off x="-40175" y="2074150"/>
            <a:ext cx="4002600" cy="3116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7"/>
          <p:cNvSpPr txBox="1">
            <a:spLocks noGrp="1"/>
          </p:cNvSpPr>
          <p:nvPr>
            <p:ph type="title"/>
          </p:nvPr>
        </p:nvSpPr>
        <p:spPr>
          <a:xfrm>
            <a:off x="628650" y="1214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Feedback</a:t>
            </a:r>
            <a:endParaRPr/>
          </a:p>
        </p:txBody>
      </p:sp>
      <p:sp>
        <p:nvSpPr>
          <p:cNvPr id="791" name="Google Shape;791;p57"/>
          <p:cNvSpPr/>
          <p:nvPr/>
        </p:nvSpPr>
        <p:spPr>
          <a:xfrm>
            <a:off x="6689650" y="2392525"/>
            <a:ext cx="2337000" cy="1930500"/>
          </a:xfrm>
          <a:prstGeom prst="wedgeRoundRectCallout">
            <a:avLst>
              <a:gd name="adj1" fmla="val -259"/>
              <a:gd name="adj2" fmla="val 703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 b="1">
                <a:latin typeface="Calibri"/>
                <a:ea typeface="Calibri"/>
                <a:cs typeface="Calibri"/>
                <a:sym typeface="Calibri"/>
              </a:rPr>
              <a:t>I think the cytosim course was maybe the best course I attended.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57"/>
          <p:cNvSpPr/>
          <p:nvPr/>
        </p:nvSpPr>
        <p:spPr>
          <a:xfrm>
            <a:off x="3849300" y="3233700"/>
            <a:ext cx="2694900" cy="1493700"/>
          </a:xfrm>
          <a:prstGeom prst="wedgeRoundRectCallout">
            <a:avLst>
              <a:gd name="adj1" fmla="val -34889"/>
              <a:gd name="adj2" fmla="val 65831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…enjoyed the course and appreciate the time you guys spent to make it happen :)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57"/>
          <p:cNvSpPr/>
          <p:nvPr/>
        </p:nvSpPr>
        <p:spPr>
          <a:xfrm>
            <a:off x="3251188" y="199325"/>
            <a:ext cx="4069800" cy="1930500"/>
          </a:xfrm>
          <a:prstGeom prst="wedgeRoundRectCallout">
            <a:avLst>
              <a:gd name="adj1" fmla="val -380"/>
              <a:gd name="adj2" fmla="val 60333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really enjoyed the simulations in group session because it helped us connect our ideas as well as </a:t>
            </a: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helped become familiar with the software more organically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57"/>
          <p:cNvSpPr/>
          <p:nvPr/>
        </p:nvSpPr>
        <p:spPr>
          <a:xfrm>
            <a:off x="182175" y="2571750"/>
            <a:ext cx="3444900" cy="2175000"/>
          </a:xfrm>
          <a:prstGeom prst="wedgeRoundRectCallout">
            <a:avLst>
              <a:gd name="adj1" fmla="val -1152"/>
              <a:gd name="adj2" fmla="val 57156"/>
              <a:gd name="adj3" fmla="val 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 to start with big picture: </a:t>
            </a:r>
            <a:r>
              <a:rPr lang="en-GB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running a simulation is like lab work</a:t>
            </a: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we first prepare our samples (config file) then initiate the experiment (say, optical tweezers). 😊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57"/>
          <p:cNvSpPr/>
          <p:nvPr/>
        </p:nvSpPr>
        <p:spPr>
          <a:xfrm>
            <a:off x="258175" y="1027475"/>
            <a:ext cx="2758800" cy="1242300"/>
          </a:xfrm>
          <a:prstGeom prst="wedgeRoundRectCallout">
            <a:avLst>
              <a:gd name="adj1" fmla="val 1783"/>
              <a:gd name="adj2" fmla="val 65184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enjoy the approach of trying hands-on the problems we are more interested in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2 minute video: Brief summary of projects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ytosim Hackathon - 2 minute Audio-Visual Summary">
            <a:hlinkClick r:id="" action="ppaction://media"/>
            <a:extLst>
              <a:ext uri="{FF2B5EF4-FFF2-40B4-BE49-F238E27FC236}">
                <a16:creationId xmlns:a16="http://schemas.microsoft.com/office/drawing/2014/main" xmlns="" id="{00FF0933-B36B-4513-9499-597F4023E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0"/>
          <p:cNvSpPr txBox="1">
            <a:spLocks noGrp="1"/>
          </p:cNvSpPr>
          <p:nvPr>
            <p:ph type="title" idx="4294967295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next?</a:t>
            </a:r>
            <a:endParaRPr/>
          </a:p>
        </p:txBody>
      </p:sp>
      <p:sp>
        <p:nvSpPr>
          <p:cNvPr id="812" name="Google Shape;812;p60"/>
          <p:cNvSpPr txBox="1">
            <a:spLocks noGrp="1"/>
          </p:cNvSpPr>
          <p:nvPr>
            <p:ph type="body" idx="4294967295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87350" algn="l" rtl="0"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GB" sz="2500">
                <a:solidFill>
                  <a:srgbClr val="000000"/>
                </a:solidFill>
              </a:rPr>
              <a:t>More “start-upy” immersive experience? </a:t>
            </a:r>
            <a:endParaRPr sz="2500">
              <a:solidFill>
                <a:srgbClr val="000000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GB" sz="2200">
                <a:solidFill>
                  <a:srgbClr val="000000"/>
                </a:solidFill>
              </a:rPr>
              <a:t>24-72 hrs</a:t>
            </a:r>
            <a:endParaRPr sz="2200">
              <a:solidFill>
                <a:srgbClr val="000000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GB" sz="2200">
                <a:solidFill>
                  <a:srgbClr val="000000"/>
                </a:solidFill>
              </a:rPr>
              <a:t>“secluded” location</a:t>
            </a:r>
            <a:endParaRPr sz="220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GB" sz="2500">
                <a:solidFill>
                  <a:srgbClr val="000000"/>
                </a:solidFill>
              </a:rPr>
              <a:t>Open to (scientific) general audience</a:t>
            </a:r>
            <a:endParaRPr sz="2500">
              <a:solidFill>
                <a:srgbClr val="000000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GB" sz="2200">
                <a:solidFill>
                  <a:srgbClr val="000000"/>
                </a:solidFill>
              </a:rPr>
              <a:t> have to introduce the cytoskeleton</a:t>
            </a:r>
            <a:endParaRPr sz="2200">
              <a:solidFill>
                <a:srgbClr val="000000"/>
              </a:solidFill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GB" sz="2500">
                <a:solidFill>
                  <a:srgbClr val="000000"/>
                </a:solidFill>
              </a:rPr>
              <a:t>Suggestions?</a:t>
            </a:r>
            <a:endParaRPr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0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597" y="1552400"/>
            <a:ext cx="2885800" cy="7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 txBox="1"/>
          <p:nvPr/>
        </p:nvSpPr>
        <p:spPr>
          <a:xfrm>
            <a:off x="855575" y="1366400"/>
            <a:ext cx="4648500" cy="28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A hackathon “is an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event 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where people engage in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rapid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 and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collaborative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 engineering over a relatively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short period of time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 such as 24 or 48 hours. They are often run using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agile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 software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development 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practices…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”</a:t>
            </a:r>
            <a:endParaRPr sz="2000" b="1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a hackathon?</a:t>
            </a:r>
            <a:endParaRPr/>
          </a:p>
        </p:txBody>
      </p:sp>
      <p:grpSp>
        <p:nvGrpSpPr>
          <p:cNvPr id="130" name="Google Shape;130;p18"/>
          <p:cNvGrpSpPr/>
          <p:nvPr/>
        </p:nvGrpSpPr>
        <p:grpSpPr>
          <a:xfrm>
            <a:off x="7555200" y="0"/>
            <a:ext cx="1588800" cy="1101600"/>
            <a:chOff x="7555125" y="-14325"/>
            <a:chExt cx="1588800" cy="1101600"/>
          </a:xfrm>
        </p:grpSpPr>
        <p:grpSp>
          <p:nvGrpSpPr>
            <p:cNvPr id="131" name="Google Shape;131;p18"/>
            <p:cNvGrpSpPr/>
            <p:nvPr/>
          </p:nvGrpSpPr>
          <p:grpSpPr>
            <a:xfrm>
              <a:off x="7613149" y="-14"/>
              <a:ext cx="1530745" cy="1045759"/>
              <a:chOff x="4309500" y="1520000"/>
              <a:chExt cx="4758300" cy="3250726"/>
            </a:xfrm>
          </p:grpSpPr>
          <p:pic>
            <p:nvPicPr>
              <p:cNvPr id="132" name="Google Shape;132;p1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309500" y="1520000"/>
                <a:ext cx="4758300" cy="28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3" name="Google Shape;133;p1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682175" y="4125000"/>
                <a:ext cx="1063050" cy="64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4" name="Google Shape;134;p18"/>
            <p:cNvSpPr/>
            <p:nvPr/>
          </p:nvSpPr>
          <p:spPr>
            <a:xfrm>
              <a:off x="7555125" y="-14325"/>
              <a:ext cx="1588800" cy="11016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8597" y="1552400"/>
            <a:ext cx="2885800" cy="7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855575" y="1366400"/>
            <a:ext cx="4648500" cy="28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A hackathon “is an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event 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where people engage in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rapid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 and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collaborative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 engineering over a relatively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short period of time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 such as 24 or 48 hours. They are often run using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agile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 software 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development </a:t>
            </a:r>
            <a:r>
              <a:rPr lang="en-GB" sz="2000">
                <a:solidFill>
                  <a:srgbClr val="202122"/>
                </a:solidFill>
                <a:highlight>
                  <a:srgbClr val="FFFFFF"/>
                </a:highlight>
              </a:rPr>
              <a:t>practices…</a:t>
            </a: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”</a:t>
            </a:r>
            <a:endParaRPr sz="200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202122"/>
                </a:solidFill>
                <a:highlight>
                  <a:srgbClr val="FFFFFF"/>
                </a:highlight>
              </a:rPr>
              <a:t>And there’s</a:t>
            </a:r>
            <a:endParaRPr sz="2000" b="1">
              <a:solidFill>
                <a:srgbClr val="202122"/>
              </a:solidFill>
              <a:highlight>
                <a:srgbClr val="FFFFFF"/>
              </a:highlight>
            </a:endParaRPr>
          </a:p>
        </p:txBody>
      </p:sp>
      <p:sp>
        <p:nvSpPr>
          <p:cNvPr id="141" name="Google Shape;14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a hackathon?</a:t>
            </a:r>
            <a:endParaRPr/>
          </a:p>
        </p:txBody>
      </p:sp>
      <p:grpSp>
        <p:nvGrpSpPr>
          <p:cNvPr id="142" name="Google Shape;142;p19"/>
          <p:cNvGrpSpPr/>
          <p:nvPr/>
        </p:nvGrpSpPr>
        <p:grpSpPr>
          <a:xfrm>
            <a:off x="7555200" y="0"/>
            <a:ext cx="1588800" cy="1101600"/>
            <a:chOff x="7555125" y="-14325"/>
            <a:chExt cx="1588800" cy="1101600"/>
          </a:xfrm>
        </p:grpSpPr>
        <p:grpSp>
          <p:nvGrpSpPr>
            <p:cNvPr id="143" name="Google Shape;143;p19"/>
            <p:cNvGrpSpPr/>
            <p:nvPr/>
          </p:nvGrpSpPr>
          <p:grpSpPr>
            <a:xfrm>
              <a:off x="7613149" y="-14"/>
              <a:ext cx="1530745" cy="1045759"/>
              <a:chOff x="4309500" y="1520000"/>
              <a:chExt cx="4758300" cy="3250726"/>
            </a:xfrm>
          </p:grpSpPr>
          <p:pic>
            <p:nvPicPr>
              <p:cNvPr id="144" name="Google Shape;144;p1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309500" y="1520000"/>
                <a:ext cx="4758300" cy="28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5" name="Google Shape;145;p1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682175" y="4125000"/>
                <a:ext cx="1063050" cy="64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46" name="Google Shape;146;p19"/>
            <p:cNvSpPr/>
            <p:nvPr/>
          </p:nvSpPr>
          <p:spPr>
            <a:xfrm>
              <a:off x="7555125" y="-14325"/>
              <a:ext cx="1588800" cy="11016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7" name="Google Shape;14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7375" y="3673025"/>
            <a:ext cx="838471" cy="66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709" y="0"/>
            <a:ext cx="6849080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20"/>
          <p:cNvGrpSpPr/>
          <p:nvPr/>
        </p:nvGrpSpPr>
        <p:grpSpPr>
          <a:xfrm>
            <a:off x="7555200" y="0"/>
            <a:ext cx="1588800" cy="1101600"/>
            <a:chOff x="7555125" y="-14325"/>
            <a:chExt cx="1588800" cy="1101600"/>
          </a:xfrm>
        </p:grpSpPr>
        <p:grpSp>
          <p:nvGrpSpPr>
            <p:cNvPr id="154" name="Google Shape;154;p20"/>
            <p:cNvGrpSpPr/>
            <p:nvPr/>
          </p:nvGrpSpPr>
          <p:grpSpPr>
            <a:xfrm>
              <a:off x="7613149" y="-14"/>
              <a:ext cx="1530745" cy="1045759"/>
              <a:chOff x="4309500" y="1520000"/>
              <a:chExt cx="4758300" cy="3250726"/>
            </a:xfrm>
          </p:grpSpPr>
          <p:pic>
            <p:nvPicPr>
              <p:cNvPr id="155" name="Google Shape;155;p20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309500" y="1520000"/>
                <a:ext cx="4758300" cy="28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6" name="Google Shape;156;p20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682175" y="4125000"/>
                <a:ext cx="1063050" cy="64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7" name="Google Shape;157;p20"/>
            <p:cNvSpPr/>
            <p:nvPr/>
          </p:nvSpPr>
          <p:spPr>
            <a:xfrm>
              <a:off x="7555125" y="-14325"/>
              <a:ext cx="1588800" cy="11016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a hackathon?</a:t>
            </a:r>
            <a:endParaRPr/>
          </a:p>
        </p:txBody>
      </p:sp>
      <p:grpSp>
        <p:nvGrpSpPr>
          <p:cNvPr id="163" name="Google Shape;163;p21"/>
          <p:cNvGrpSpPr/>
          <p:nvPr/>
        </p:nvGrpSpPr>
        <p:grpSpPr>
          <a:xfrm>
            <a:off x="7555200" y="0"/>
            <a:ext cx="1588800" cy="1101600"/>
            <a:chOff x="7555125" y="-14325"/>
            <a:chExt cx="1588800" cy="1101600"/>
          </a:xfrm>
        </p:grpSpPr>
        <p:grpSp>
          <p:nvGrpSpPr>
            <p:cNvPr id="164" name="Google Shape;164;p21"/>
            <p:cNvGrpSpPr/>
            <p:nvPr/>
          </p:nvGrpSpPr>
          <p:grpSpPr>
            <a:xfrm>
              <a:off x="7613149" y="-14"/>
              <a:ext cx="1530745" cy="1045759"/>
              <a:chOff x="4309500" y="1520000"/>
              <a:chExt cx="4758300" cy="3250726"/>
            </a:xfrm>
          </p:grpSpPr>
          <p:pic>
            <p:nvPicPr>
              <p:cNvPr id="165" name="Google Shape;165;p2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309500" y="1520000"/>
                <a:ext cx="4758300" cy="28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6" name="Google Shape;166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682175" y="4125000"/>
                <a:ext cx="1063050" cy="64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7" name="Google Shape;167;p21"/>
            <p:cNvSpPr/>
            <p:nvPr/>
          </p:nvSpPr>
          <p:spPr>
            <a:xfrm>
              <a:off x="7555125" y="-14325"/>
              <a:ext cx="1588800" cy="11016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21"/>
          <p:cNvSpPr txBox="1"/>
          <p:nvPr/>
        </p:nvSpPr>
        <p:spPr>
          <a:xfrm>
            <a:off x="855575" y="1320100"/>
            <a:ext cx="6453600" cy="7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by trying</a:t>
            </a:r>
            <a:r>
              <a:rPr lang="en-GB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If someone already knows the result and how to get it, it’s not a hackathon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2"/>
          <p:cNvGrpSpPr/>
          <p:nvPr/>
        </p:nvGrpSpPr>
        <p:grpSpPr>
          <a:xfrm rot="-2325251">
            <a:off x="688169" y="936087"/>
            <a:ext cx="3055998" cy="2634778"/>
            <a:chOff x="-2929102" y="18047585"/>
            <a:chExt cx="7007309" cy="6041465"/>
          </a:xfrm>
        </p:grpSpPr>
        <p:pic>
          <p:nvPicPr>
            <p:cNvPr id="175" name="Google Shape;175;p22"/>
            <p:cNvPicPr preferRelativeResize="0"/>
            <p:nvPr/>
          </p:nvPicPr>
          <p:blipFill rotWithShape="1">
            <a:blip r:embed="rId3">
              <a:alphaModFix/>
            </a:blip>
            <a:srcRect b="39313"/>
            <a:stretch/>
          </p:blipFill>
          <p:spPr>
            <a:xfrm>
              <a:off x="-2929102" y="18047585"/>
              <a:ext cx="7007309" cy="6041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2"/>
            <p:cNvSpPr/>
            <p:nvPr/>
          </p:nvSpPr>
          <p:spPr>
            <a:xfrm>
              <a:off x="-567275" y="23660650"/>
              <a:ext cx="733500" cy="4284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FFFF"/>
                </a:gs>
                <a:gs pos="0">
                  <a:srgbClr val="EAF3F8"/>
                </a:gs>
                <a:gs pos="0">
                  <a:srgbClr val="CCECFF"/>
                </a:gs>
                <a:gs pos="0">
                  <a:srgbClr val="E5F2FA"/>
                </a:gs>
                <a:gs pos="100000">
                  <a:srgbClr val="EEF5FB"/>
                </a:gs>
                <a:gs pos="100000">
                  <a:srgbClr val="73737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7" name="Google Shape;17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1756" y="1189163"/>
            <a:ext cx="5064658" cy="354624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/>
          <p:nvPr/>
        </p:nvSpPr>
        <p:spPr>
          <a:xfrm>
            <a:off x="0" y="4646736"/>
            <a:ext cx="2618842" cy="446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Image: Blanchoin, Laurent, et al. Physiological reviews 94.1 (2014): 235-263 </a:t>
            </a:r>
            <a:endParaRPr sz="100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3361031" y="1907250"/>
            <a:ext cx="8889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cytoskeleton</a:t>
            </a:r>
            <a:endParaRPr/>
          </a:p>
        </p:txBody>
      </p:sp>
      <p:grpSp>
        <p:nvGrpSpPr>
          <p:cNvPr id="182" name="Google Shape;182;p22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183" name="Google Shape;183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2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22"/>
          <p:cNvGrpSpPr/>
          <p:nvPr/>
        </p:nvGrpSpPr>
        <p:grpSpPr>
          <a:xfrm>
            <a:off x="9558450" y="273850"/>
            <a:ext cx="1588800" cy="1101600"/>
            <a:chOff x="7555125" y="-14325"/>
            <a:chExt cx="1588800" cy="1101600"/>
          </a:xfrm>
        </p:grpSpPr>
        <p:grpSp>
          <p:nvGrpSpPr>
            <p:cNvPr id="186" name="Google Shape;186;p22"/>
            <p:cNvGrpSpPr/>
            <p:nvPr/>
          </p:nvGrpSpPr>
          <p:grpSpPr>
            <a:xfrm>
              <a:off x="7613149" y="-14"/>
              <a:ext cx="1530745" cy="1045759"/>
              <a:chOff x="4309500" y="1520000"/>
              <a:chExt cx="4758300" cy="3250726"/>
            </a:xfrm>
          </p:grpSpPr>
          <p:pic>
            <p:nvPicPr>
              <p:cNvPr id="187" name="Google Shape;187;p2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309500" y="1520000"/>
                <a:ext cx="4758300" cy="2851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8" name="Google Shape;188;p22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4682175" y="4125000"/>
                <a:ext cx="1063050" cy="6457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9" name="Google Shape;189;p22"/>
            <p:cNvSpPr/>
            <p:nvPr/>
          </p:nvSpPr>
          <p:spPr>
            <a:xfrm>
              <a:off x="7555125" y="-14325"/>
              <a:ext cx="1588800" cy="1101600"/>
            </a:xfrm>
            <a:prstGeom prst="rect">
              <a:avLst/>
            </a:prstGeom>
            <a:solidFill>
              <a:srgbClr val="FFFFFF">
                <a:alpha val="83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253;p26">
            <a:extLst>
              <a:ext uri="{FF2B5EF4-FFF2-40B4-BE49-F238E27FC236}">
                <a16:creationId xmlns:a16="http://schemas.microsoft.com/office/drawing/2014/main" xmlns="" id="{0C65611F-544F-42E1-8352-EDB4B391E6B8}"/>
              </a:ext>
            </a:extLst>
          </p:cNvPr>
          <p:cNvSpPr txBox="1"/>
          <p:nvPr/>
        </p:nvSpPr>
        <p:spPr>
          <a:xfrm>
            <a:off x="6387353" y="4887225"/>
            <a:ext cx="2885700" cy="29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Image: Deng, </a:t>
            </a:r>
            <a:r>
              <a:rPr lang="en-GB" sz="1000" dirty="0" err="1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Shuo</a:t>
            </a: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et al. </a:t>
            </a:r>
            <a:r>
              <a:rPr lang="en-GB" sz="1000" i="1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Cancers</a:t>
            </a: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14.7 (2022): 1652.</a:t>
            </a:r>
            <a:endParaRPr sz="1000" dirty="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>
            <a:spLocks noGrp="1"/>
          </p:cNvSpPr>
          <p:nvPr>
            <p:ph type="title"/>
          </p:nvPr>
        </p:nvSpPr>
        <p:spPr>
          <a:xfrm>
            <a:off x="57150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cytoskeleton</a:t>
            </a:r>
            <a:endParaRPr/>
          </a:p>
        </p:txBody>
      </p:sp>
      <p:pic>
        <p:nvPicPr>
          <p:cNvPr id="196" name="Google Shape;196;p23"/>
          <p:cNvPicPr preferRelativeResize="0"/>
          <p:nvPr/>
        </p:nvPicPr>
        <p:blipFill rotWithShape="1">
          <a:blip r:embed="rId3">
            <a:alphaModFix/>
          </a:blip>
          <a:srcRect l="45607"/>
          <a:stretch/>
        </p:blipFill>
        <p:spPr>
          <a:xfrm>
            <a:off x="6371625" y="1189163"/>
            <a:ext cx="2754790" cy="354624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3"/>
          <p:cNvSpPr/>
          <p:nvPr/>
        </p:nvSpPr>
        <p:spPr>
          <a:xfrm>
            <a:off x="3361031" y="1907250"/>
            <a:ext cx="888900" cy="39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2515" y="0"/>
            <a:ext cx="3749100" cy="5143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00" name="Google Shape;200;p23"/>
          <p:cNvSpPr txBox="1"/>
          <p:nvPr/>
        </p:nvSpPr>
        <p:spPr>
          <a:xfrm>
            <a:off x="96169" y="87113"/>
            <a:ext cx="2557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Super-resolution image: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Roman Tsukanov,    </a:t>
            </a:r>
            <a:endParaRPr sz="1700">
              <a:solidFill>
                <a:schemeClr val="dk1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         Samrat Basak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23"/>
          <p:cNvPicPr preferRelativeResize="0"/>
          <p:nvPr/>
        </p:nvPicPr>
        <p:blipFill rotWithShape="1">
          <a:blip r:embed="rId5">
            <a:alphaModFix/>
          </a:blip>
          <a:srcRect r="71758"/>
          <a:stretch/>
        </p:blipFill>
        <p:spPr>
          <a:xfrm>
            <a:off x="0" y="415575"/>
            <a:ext cx="640399" cy="514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" name="Google Shape;202;p23"/>
          <p:cNvGrpSpPr/>
          <p:nvPr/>
        </p:nvGrpSpPr>
        <p:grpSpPr>
          <a:xfrm>
            <a:off x="7689366" y="-1"/>
            <a:ext cx="1530959" cy="1093679"/>
            <a:chOff x="3407750" y="-14325"/>
            <a:chExt cx="3816900" cy="2726700"/>
          </a:xfrm>
        </p:grpSpPr>
        <p:pic>
          <p:nvPicPr>
            <p:cNvPr id="203" name="Google Shape;203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07750" y="-14325"/>
              <a:ext cx="3749901" cy="272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23"/>
            <p:cNvSpPr/>
            <p:nvPr/>
          </p:nvSpPr>
          <p:spPr>
            <a:xfrm>
              <a:off x="3407750" y="-14325"/>
              <a:ext cx="3816900" cy="2726700"/>
            </a:xfrm>
            <a:prstGeom prst="rect">
              <a:avLst/>
            </a:prstGeom>
            <a:solidFill>
              <a:srgbClr val="FFFFFF">
                <a:alpha val="25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253;p26">
            <a:extLst>
              <a:ext uri="{FF2B5EF4-FFF2-40B4-BE49-F238E27FC236}">
                <a16:creationId xmlns:a16="http://schemas.microsoft.com/office/drawing/2014/main" xmlns="" id="{226BB464-2E6D-4FE4-B227-DBE67A99F1F4}"/>
              </a:ext>
            </a:extLst>
          </p:cNvPr>
          <p:cNvSpPr txBox="1"/>
          <p:nvPr/>
        </p:nvSpPr>
        <p:spPr>
          <a:xfrm>
            <a:off x="6387353" y="4887225"/>
            <a:ext cx="2885700" cy="292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Image: Deng, </a:t>
            </a:r>
            <a:r>
              <a:rPr lang="en-GB" sz="1000" dirty="0" err="1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Shuo</a:t>
            </a: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et al. </a:t>
            </a:r>
            <a:r>
              <a:rPr lang="en-GB" sz="1000" i="1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Cancers</a:t>
            </a:r>
            <a:r>
              <a:rPr lang="en-GB" sz="1000" dirty="0">
                <a:solidFill>
                  <a:srgbClr val="80808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14.7 (2022): 1652.</a:t>
            </a:r>
            <a:endParaRPr sz="1000" dirty="0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849</Words>
  <Application>Microsoft Office PowerPoint</Application>
  <PresentationFormat>On-screen Show (16:9)</PresentationFormat>
  <Paragraphs>176</Paragraphs>
  <Slides>39</Slides>
  <Notes>39</Notes>
  <HiddenSlides>4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Calibri</vt:lpstr>
      <vt:lpstr>Arial</vt:lpstr>
      <vt:lpstr>Roboto</vt:lpstr>
      <vt:lpstr>Office</vt:lpstr>
      <vt:lpstr>PowerPoint Presentation</vt:lpstr>
      <vt:lpstr>This is intended as thought provoking…  I am not an expert!!!</vt:lpstr>
      <vt:lpstr>PowerPoint Presentation</vt:lpstr>
      <vt:lpstr>What is a hackathon?</vt:lpstr>
      <vt:lpstr>What is a hackathon?</vt:lpstr>
      <vt:lpstr>PowerPoint Presentation</vt:lpstr>
      <vt:lpstr>What is a hackathon?</vt:lpstr>
      <vt:lpstr>The cytoskeleton</vt:lpstr>
      <vt:lpstr>The cytoskeleton</vt:lpstr>
      <vt:lpstr>The cytoskeleton</vt:lpstr>
      <vt:lpstr>The cytoskeleton</vt:lpstr>
      <vt:lpstr>The cytoskeleton</vt:lpstr>
      <vt:lpstr>Cytosim</vt:lpstr>
      <vt:lpstr>Cytosim</vt:lpstr>
      <vt:lpstr>Cytosim - config file</vt:lpstr>
      <vt:lpstr>Cytosim - config file</vt:lpstr>
      <vt:lpstr>Cytosim - config file</vt:lpstr>
      <vt:lpstr>Cytosim - config file</vt:lpstr>
      <vt:lpstr>Cytosim - config file</vt:lpstr>
      <vt:lpstr>Cytosim - config file</vt:lpstr>
      <vt:lpstr>Cytosim - config file</vt:lpstr>
      <vt:lpstr>PowerPoint Presentation</vt:lpstr>
      <vt:lpstr>PowerPoint Presentation</vt:lpstr>
      <vt:lpstr>What is a hackathon?</vt:lpstr>
      <vt:lpstr>What is a hackathon?</vt:lpstr>
      <vt:lpstr>Why hackathon?</vt:lpstr>
      <vt:lpstr>Why our hackathon?</vt:lpstr>
      <vt:lpstr>Team</vt:lpstr>
      <vt:lpstr>PowerPoint Presentation</vt:lpstr>
      <vt:lpstr>PowerPoint Presentation</vt:lpstr>
      <vt:lpstr>PowerPoint Presentation</vt:lpstr>
      <vt:lpstr>PowerPoint Presentation</vt:lpstr>
      <vt:lpstr>Products (in brief)</vt:lpstr>
      <vt:lpstr>PowerPoint Presentation</vt:lpstr>
      <vt:lpstr>Feedback</vt:lpstr>
      <vt:lpstr>2 minute video: Brief summary of projects </vt:lpstr>
      <vt:lpstr>PowerPoint Presentation</vt:lpstr>
      <vt:lpstr>What next?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account</cp:lastModifiedBy>
  <cp:revision>9</cp:revision>
  <dcterms:modified xsi:type="dcterms:W3CDTF">2024-03-28T12:30:38Z</dcterms:modified>
</cp:coreProperties>
</file>