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454" r:id="rId3"/>
    <p:sldId id="526" r:id="rId4"/>
    <p:sldId id="565" r:id="rId5"/>
    <p:sldId id="586" r:id="rId6"/>
    <p:sldId id="587" r:id="rId7"/>
    <p:sldId id="568" r:id="rId8"/>
    <p:sldId id="588" r:id="rId9"/>
    <p:sldId id="567" r:id="rId10"/>
    <p:sldId id="569" r:id="rId11"/>
    <p:sldId id="570" r:id="rId12"/>
    <p:sldId id="571" r:id="rId13"/>
    <p:sldId id="576" r:id="rId14"/>
    <p:sldId id="575" r:id="rId15"/>
    <p:sldId id="573" r:id="rId16"/>
    <p:sldId id="585" r:id="rId17"/>
    <p:sldId id="577" r:id="rId18"/>
    <p:sldId id="572" r:id="rId19"/>
    <p:sldId id="584" r:id="rId20"/>
    <p:sldId id="578" r:id="rId21"/>
    <p:sldId id="579" r:id="rId22"/>
    <p:sldId id="580" r:id="rId23"/>
    <p:sldId id="581" r:id="rId24"/>
    <p:sldId id="582" r:id="rId25"/>
    <p:sldId id="583" r:id="rId26"/>
    <p:sldId id="282" r:id="rId27"/>
  </p:sldIdLst>
  <p:sldSz cx="9144000" cy="6858000" type="screen4x3"/>
  <p:notesSz cx="6797675" cy="9928225"/>
  <p:defaultTextStyle>
    <a:defPPr>
      <a:defRPr lang="de-DE"/>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99"/>
    <a:srgbClr val="FF6600"/>
    <a:srgbClr val="3366FF"/>
    <a:srgbClr val="000000"/>
    <a:srgbClr val="FF0000"/>
    <a:srgbClr val="FF3300"/>
    <a:srgbClr val="FDAE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10" autoAdjust="0"/>
    <p:restoredTop sz="96803" autoAdjust="0"/>
  </p:normalViewPr>
  <p:slideViewPr>
    <p:cSldViewPr>
      <p:cViewPr>
        <p:scale>
          <a:sx n="75" d="100"/>
          <a:sy n="75" d="100"/>
        </p:scale>
        <p:origin x="-660" y="-72"/>
      </p:cViewPr>
      <p:guideLst>
        <p:guide orient="horz" pos="411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t" anchorCtr="0" compatLnSpc="1">
            <a:prstTxWarp prst="textNoShape">
              <a:avLst/>
            </a:prstTxWarp>
          </a:bodyPr>
          <a:lstStyle>
            <a:lvl1pPr>
              <a:defRPr sz="1100">
                <a:latin typeface="Arial" charset="0"/>
              </a:defRPr>
            </a:lvl1pPr>
          </a:lstStyle>
          <a:p>
            <a:pPr>
              <a:defRPr/>
            </a:pPr>
            <a:endParaRPr lang="de-DE"/>
          </a:p>
        </p:txBody>
      </p:sp>
      <p:sp>
        <p:nvSpPr>
          <p:cNvPr id="59395" name="Rectangle 3"/>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t" anchorCtr="0" compatLnSpc="1">
            <a:prstTxWarp prst="textNoShape">
              <a:avLst/>
            </a:prstTxWarp>
          </a:bodyPr>
          <a:lstStyle>
            <a:lvl1pPr algn="r">
              <a:defRPr sz="1100">
                <a:latin typeface="Arial" charset="0"/>
              </a:defRPr>
            </a:lvl1pPr>
          </a:lstStyle>
          <a:p>
            <a:pPr>
              <a:defRPr/>
            </a:pPr>
            <a:endParaRPr lang="de-DE"/>
          </a:p>
        </p:txBody>
      </p:sp>
      <p:sp>
        <p:nvSpPr>
          <p:cNvPr id="59396"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b" anchorCtr="0" compatLnSpc="1">
            <a:prstTxWarp prst="textNoShape">
              <a:avLst/>
            </a:prstTxWarp>
          </a:bodyPr>
          <a:lstStyle>
            <a:lvl1pPr>
              <a:defRPr sz="1100">
                <a:latin typeface="Arial" charset="0"/>
              </a:defRPr>
            </a:lvl1pPr>
          </a:lstStyle>
          <a:p>
            <a:pPr>
              <a:defRPr/>
            </a:pPr>
            <a:endParaRPr lang="de-DE"/>
          </a:p>
        </p:txBody>
      </p:sp>
      <p:sp>
        <p:nvSpPr>
          <p:cNvPr id="59397" name="Rectangle 5"/>
          <p:cNvSpPr>
            <a:spLocks noGrp="1" noChangeArrowheads="1"/>
          </p:cNvSpPr>
          <p:nvPr>
            <p:ph type="sldNum" sz="quarter" idx="3"/>
          </p:nvPr>
        </p:nvSpPr>
        <p:spPr bwMode="auto">
          <a:xfrm>
            <a:off x="3851275" y="942975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b" anchorCtr="0" compatLnSpc="1">
            <a:prstTxWarp prst="textNoShape">
              <a:avLst/>
            </a:prstTxWarp>
          </a:bodyPr>
          <a:lstStyle>
            <a:lvl1pPr algn="r">
              <a:defRPr sz="1100">
                <a:latin typeface="Arial" charset="0"/>
              </a:defRPr>
            </a:lvl1pPr>
          </a:lstStyle>
          <a:p>
            <a:pPr>
              <a:defRPr/>
            </a:pPr>
            <a:fld id="{5AAA1137-89B3-4C03-8663-952B648F2560}" type="slidenum">
              <a:rPr lang="de-DE"/>
              <a:pPr>
                <a:defRPr/>
              </a:pPr>
              <a:t>‹Nr.›</a:t>
            </a:fld>
            <a:endParaRPr lang="de-DE"/>
          </a:p>
        </p:txBody>
      </p:sp>
    </p:spTree>
    <p:extLst>
      <p:ext uri="{BB962C8B-B14F-4D97-AF65-F5344CB8AC3E}">
        <p14:creationId xmlns:p14="http://schemas.microsoft.com/office/powerpoint/2010/main" val="2638640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t" anchorCtr="0" compatLnSpc="1">
            <a:prstTxWarp prst="textNoShape">
              <a:avLst/>
            </a:prstTxWarp>
          </a:bodyPr>
          <a:lstStyle>
            <a:lvl1pPr>
              <a:defRPr sz="1100">
                <a:latin typeface="Arial" charset="0"/>
              </a:defRPr>
            </a:lvl1pPr>
          </a:lstStyle>
          <a:p>
            <a:pPr>
              <a:defRPr/>
            </a:pPr>
            <a:endParaRPr lang="de-DE"/>
          </a:p>
        </p:txBody>
      </p:sp>
      <p:sp>
        <p:nvSpPr>
          <p:cNvPr id="49155" name="Rectangle 3"/>
          <p:cNvSpPr>
            <a:spLocks noGrp="1" noChangeArrowheads="1"/>
          </p:cNvSpPr>
          <p:nvPr>
            <p:ph type="dt" idx="1"/>
          </p:nvPr>
        </p:nvSpPr>
        <p:spPr bwMode="auto">
          <a:xfrm>
            <a:off x="3886200" y="0"/>
            <a:ext cx="289718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t" anchorCtr="0" compatLnSpc="1">
            <a:prstTxWarp prst="textNoShape">
              <a:avLst/>
            </a:prstTxWarp>
          </a:bodyPr>
          <a:lstStyle>
            <a:lvl1pPr algn="r">
              <a:defRPr sz="1100">
                <a:latin typeface="Arial" charset="0"/>
              </a:defRPr>
            </a:lvl1pPr>
          </a:lstStyle>
          <a:p>
            <a:pPr>
              <a:defRPr/>
            </a:pPr>
            <a:endParaRPr lang="de-DE"/>
          </a:p>
        </p:txBody>
      </p:sp>
      <p:sp>
        <p:nvSpPr>
          <p:cNvPr id="35844" name="Rectangle 4"/>
          <p:cNvSpPr>
            <a:spLocks noGrp="1" noRot="1" noChangeAspect="1" noChangeArrowheads="1" noTextEdit="1"/>
          </p:cNvSpPr>
          <p:nvPr>
            <p:ph type="sldImg" idx="2"/>
          </p:nvPr>
        </p:nvSpPr>
        <p:spPr bwMode="auto">
          <a:xfrm>
            <a:off x="901700" y="762000"/>
            <a:ext cx="4978400" cy="3733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15988" y="4724400"/>
            <a:ext cx="4951412" cy="449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9158" name="Rectangle 6"/>
          <p:cNvSpPr>
            <a:spLocks noGrp="1" noChangeArrowheads="1"/>
          </p:cNvSpPr>
          <p:nvPr>
            <p:ph type="ftr" sz="quarter" idx="4"/>
          </p:nvPr>
        </p:nvSpPr>
        <p:spPr bwMode="auto">
          <a:xfrm>
            <a:off x="0" y="9450388"/>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b" anchorCtr="0" compatLnSpc="1">
            <a:prstTxWarp prst="textNoShape">
              <a:avLst/>
            </a:prstTxWarp>
          </a:bodyPr>
          <a:lstStyle>
            <a:lvl1pPr>
              <a:defRPr sz="1100">
                <a:latin typeface="Arial" charset="0"/>
              </a:defRPr>
            </a:lvl1pPr>
          </a:lstStyle>
          <a:p>
            <a:pPr>
              <a:defRPr/>
            </a:pPr>
            <a:endParaRPr lang="de-DE"/>
          </a:p>
        </p:txBody>
      </p:sp>
      <p:sp>
        <p:nvSpPr>
          <p:cNvPr id="49159" name="Rectangle 7"/>
          <p:cNvSpPr>
            <a:spLocks noGrp="1" noChangeArrowheads="1"/>
          </p:cNvSpPr>
          <p:nvPr>
            <p:ph type="sldNum" sz="quarter" idx="5"/>
          </p:nvPr>
        </p:nvSpPr>
        <p:spPr bwMode="auto">
          <a:xfrm>
            <a:off x="3886200" y="9450388"/>
            <a:ext cx="2897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9" tIns="45719" rIns="91439" bIns="45719" numCol="1" anchor="b" anchorCtr="0" compatLnSpc="1">
            <a:prstTxWarp prst="textNoShape">
              <a:avLst/>
            </a:prstTxWarp>
          </a:bodyPr>
          <a:lstStyle>
            <a:lvl1pPr algn="r">
              <a:defRPr sz="1100">
                <a:latin typeface="Arial" charset="0"/>
              </a:defRPr>
            </a:lvl1pPr>
          </a:lstStyle>
          <a:p>
            <a:pPr>
              <a:defRPr/>
            </a:pPr>
            <a:fld id="{894C4C4C-8EAD-4A53-AEF9-879E051D6F84}" type="slidenum">
              <a:rPr lang="de-DE"/>
              <a:pPr>
                <a:defRPr/>
              </a:pPr>
              <a:t>‹Nr.›</a:t>
            </a:fld>
            <a:endParaRPr lang="de-DE"/>
          </a:p>
        </p:txBody>
      </p:sp>
    </p:spTree>
    <p:extLst>
      <p:ext uri="{BB962C8B-B14F-4D97-AF65-F5344CB8AC3E}">
        <p14:creationId xmlns:p14="http://schemas.microsoft.com/office/powerpoint/2010/main" val="358246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5" name="Fußzeilenplatzhalter 3"/>
          <p:cNvSpPr>
            <a:spLocks noGrp="1"/>
          </p:cNvSpPr>
          <p:nvPr>
            <p:ph type="ftr" sz="quarter" idx="3"/>
          </p:nvPr>
        </p:nvSpPr>
        <p:spPr>
          <a:xfrm>
            <a:off x="395536" y="6021288"/>
            <a:ext cx="2303462" cy="668337"/>
          </a:xfrm>
          <a:prstGeom prst="rect">
            <a:avLst/>
          </a:prstGeom>
        </p:spPr>
        <p:txBody>
          <a:bodyPr/>
          <a:lstStyle>
            <a:lvl1pPr eaLnBrk="1" hangingPunct="1">
              <a:defRPr sz="1000">
                <a:solidFill>
                  <a:schemeClr val="tx1"/>
                </a:solidFill>
                <a:latin typeface="Lucida Console" panose="020B0609040504020204" pitchFamily="49"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dirty="0" smtClean="0"/>
              <a:t>Ulrich Herb</a:t>
            </a:r>
          </a:p>
          <a:p>
            <a:pPr>
              <a:defRPr/>
            </a:pPr>
            <a:r>
              <a:rPr lang="de-DE" dirty="0" smtClean="0"/>
              <a:t>Saarländische Universitäts- und Landesbibliothek</a:t>
            </a:r>
            <a:endParaRPr lang="de-DE" dirty="0"/>
          </a:p>
        </p:txBody>
      </p:sp>
    </p:spTree>
    <p:extLst>
      <p:ext uri="{BB962C8B-B14F-4D97-AF65-F5344CB8AC3E}">
        <p14:creationId xmlns:p14="http://schemas.microsoft.com/office/powerpoint/2010/main" val="141615294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3927021036"/>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314950"/>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3149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339168388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3"/>
          <p:cNvSpPr>
            <a:spLocks noGrp="1"/>
          </p:cNvSpPr>
          <p:nvPr>
            <p:ph type="ftr" sz="quarter" idx="3"/>
          </p:nvPr>
        </p:nvSpPr>
        <p:spPr>
          <a:xfrm>
            <a:off x="395536" y="6021288"/>
            <a:ext cx="2303462" cy="668337"/>
          </a:xfrm>
          <a:prstGeom prst="rect">
            <a:avLst/>
          </a:prstGeom>
        </p:spPr>
        <p:txBody>
          <a:bodyPr/>
          <a:lstStyle>
            <a:lvl1pPr eaLnBrk="1" hangingPunct="1">
              <a:defRPr sz="1000">
                <a:solidFill>
                  <a:schemeClr val="tx1"/>
                </a:solidFill>
                <a:latin typeface="Lucida Console" panose="020B0609040504020204" pitchFamily="49"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dirty="0" smtClean="0"/>
              <a:t>Ulrich Herb</a:t>
            </a:r>
          </a:p>
          <a:p>
            <a:pPr>
              <a:defRPr/>
            </a:pPr>
            <a:r>
              <a:rPr lang="de-DE" dirty="0" smtClean="0"/>
              <a:t>Saarländische Universitäts- und Landesbibliothek</a:t>
            </a:r>
            <a:endParaRPr lang="de-DE" dirty="0"/>
          </a:p>
        </p:txBody>
      </p:sp>
    </p:spTree>
    <p:extLst>
      <p:ext uri="{BB962C8B-B14F-4D97-AF65-F5344CB8AC3E}">
        <p14:creationId xmlns:p14="http://schemas.microsoft.com/office/powerpoint/2010/main" val="114481099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5" name="Fußzeilenplatzhalter 3"/>
          <p:cNvSpPr>
            <a:spLocks noGrp="1"/>
          </p:cNvSpPr>
          <p:nvPr>
            <p:ph type="ftr" sz="quarter" idx="3"/>
          </p:nvPr>
        </p:nvSpPr>
        <p:spPr>
          <a:xfrm>
            <a:off x="395536" y="6021288"/>
            <a:ext cx="2303462" cy="668337"/>
          </a:xfrm>
          <a:prstGeom prst="rect">
            <a:avLst/>
          </a:prstGeom>
        </p:spPr>
        <p:txBody>
          <a:bodyPr/>
          <a:lstStyle>
            <a:lvl1pPr eaLnBrk="1" hangingPunct="1">
              <a:defRPr sz="1000">
                <a:solidFill>
                  <a:schemeClr val="tx1"/>
                </a:solidFill>
                <a:latin typeface="Lucida Console" panose="020B0609040504020204" pitchFamily="49"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dirty="0" smtClean="0"/>
              <a:t>Ulrich Herb</a:t>
            </a:r>
          </a:p>
          <a:p>
            <a:pPr>
              <a:defRPr/>
            </a:pPr>
            <a:r>
              <a:rPr lang="de-DE" dirty="0" smtClean="0"/>
              <a:t>Saarländische Universitäts- und Landesbibliothek</a:t>
            </a:r>
            <a:endParaRPr lang="de-DE" dirty="0"/>
          </a:p>
        </p:txBody>
      </p:sp>
    </p:spTree>
    <p:extLst>
      <p:ext uri="{BB962C8B-B14F-4D97-AF65-F5344CB8AC3E}">
        <p14:creationId xmlns:p14="http://schemas.microsoft.com/office/powerpoint/2010/main" val="192688897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413"/>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268413"/>
            <a:ext cx="40386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3"/>
          <p:cNvSpPr>
            <a:spLocks noGrp="1"/>
          </p:cNvSpPr>
          <p:nvPr>
            <p:ph type="ftr" sz="quarter" idx="3"/>
          </p:nvPr>
        </p:nvSpPr>
        <p:spPr>
          <a:xfrm>
            <a:off x="395536" y="6021288"/>
            <a:ext cx="2303462" cy="668337"/>
          </a:xfrm>
          <a:prstGeom prst="rect">
            <a:avLst/>
          </a:prstGeom>
        </p:spPr>
        <p:txBody>
          <a:bodyPr/>
          <a:lstStyle>
            <a:lvl1pPr eaLnBrk="1" hangingPunct="1">
              <a:defRPr sz="1000">
                <a:solidFill>
                  <a:schemeClr val="tx1"/>
                </a:solidFill>
                <a:latin typeface="Lucida Console" panose="020B0609040504020204" pitchFamily="49"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dirty="0" smtClean="0"/>
              <a:t>Ulrich Herb</a:t>
            </a:r>
          </a:p>
          <a:p>
            <a:pPr>
              <a:defRPr/>
            </a:pPr>
            <a:r>
              <a:rPr lang="de-DE" dirty="0" smtClean="0"/>
              <a:t>Saarländische Universitäts- und Landesbibliothek</a:t>
            </a:r>
            <a:endParaRPr lang="de-DE" dirty="0"/>
          </a:p>
        </p:txBody>
      </p:sp>
    </p:spTree>
    <p:extLst>
      <p:ext uri="{BB962C8B-B14F-4D97-AF65-F5344CB8AC3E}">
        <p14:creationId xmlns:p14="http://schemas.microsoft.com/office/powerpoint/2010/main" val="4209556956"/>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1411163579"/>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244051439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1137502281"/>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49656331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3"/>
          <p:cNvSpPr>
            <a:spLocks noGrp="1"/>
          </p:cNvSpPr>
          <p:nvPr>
            <p:ph type="ftr" sz="quarter" idx="10"/>
          </p:nvPr>
        </p:nvSpPr>
        <p:spPr>
          <a:xfrm>
            <a:off x="468313" y="6021288"/>
            <a:ext cx="2303462" cy="668337"/>
          </a:xfrm>
          <a:prstGeom prst="rect">
            <a:avLst/>
          </a:prstGeom>
        </p:spPr>
        <p:txBody>
          <a:bodyPr/>
          <a:lstStyle>
            <a:lvl1pPr eaLnBrk="1" hangingPunct="1">
              <a:defRPr sz="1000">
                <a:solidFill>
                  <a:schemeClr val="tx1"/>
                </a:solidFill>
                <a:latin typeface="Verdana" pitchFamily="34"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r>
              <a:rPr lang="de-DE"/>
              <a:t>Ulrich Herb</a:t>
            </a:r>
          </a:p>
          <a:p>
            <a:pPr>
              <a:defRPr/>
            </a:pPr>
            <a:r>
              <a:rPr lang="de-DE"/>
              <a:t>Saarländische Universitäts- und Landesbibliothek</a:t>
            </a:r>
          </a:p>
          <a:p>
            <a:pPr>
              <a:defRPr/>
            </a:pPr>
            <a:endParaRPr lang="de-DE"/>
          </a:p>
        </p:txBody>
      </p:sp>
    </p:spTree>
    <p:extLst>
      <p:ext uri="{BB962C8B-B14F-4D97-AF65-F5344CB8AC3E}">
        <p14:creationId xmlns:p14="http://schemas.microsoft.com/office/powerpoint/2010/main" val="1338456910"/>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3.0/de"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68413"/>
            <a:ext cx="822960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1028" name="Picture 16" descr="80x15">
            <a:hlinkClick r:id="rId13"/>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01013" y="260350"/>
            <a:ext cx="7620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ußzeilenplatzhalter 3"/>
          <p:cNvSpPr txBox="1">
            <a:spLocks/>
          </p:cNvSpPr>
          <p:nvPr userDrawn="1"/>
        </p:nvSpPr>
        <p:spPr bwMode="auto">
          <a:xfrm>
            <a:off x="3143250" y="6048772"/>
            <a:ext cx="4165600" cy="83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4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4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4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400"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9pPr>
          </a:lstStyle>
          <a:p>
            <a:pPr eaLnBrk="1" hangingPunct="1">
              <a:defRPr/>
            </a:pPr>
            <a:r>
              <a:rPr lang="de-DE" sz="1000" dirty="0" smtClean="0">
                <a:latin typeface="Lucida Console" panose="020B0609040504020204" pitchFamily="49" charset="0"/>
              </a:rPr>
              <a:t>78. Jahrestagung der  </a:t>
            </a:r>
          </a:p>
          <a:p>
            <a:pPr eaLnBrk="1" hangingPunct="1">
              <a:defRPr/>
            </a:pPr>
            <a:r>
              <a:rPr lang="de-DE" sz="1000" dirty="0" smtClean="0">
                <a:latin typeface="Lucida Console" panose="020B0609040504020204" pitchFamily="49" charset="0"/>
              </a:rPr>
              <a:t>Deutschen Physikalischen Gesellschaft DPG</a:t>
            </a:r>
          </a:p>
          <a:p>
            <a:pPr eaLnBrk="1" hangingPunct="1">
              <a:defRPr/>
            </a:pPr>
            <a:r>
              <a:rPr lang="de-DE" sz="1000" dirty="0" smtClean="0">
                <a:latin typeface="Lucida Console" panose="020B0609040504020204" pitchFamily="49" charset="0"/>
              </a:rPr>
              <a:t>Berlin, 18.03.2014</a:t>
            </a:r>
          </a:p>
        </p:txBody>
      </p:sp>
      <p:pic>
        <p:nvPicPr>
          <p:cNvPr id="1030" name="Grafik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937375" y="6166247"/>
            <a:ext cx="1892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ußzeilenplatzhalter 3"/>
          <p:cNvSpPr txBox="1">
            <a:spLocks/>
          </p:cNvSpPr>
          <p:nvPr userDrawn="1"/>
        </p:nvSpPr>
        <p:spPr bwMode="auto">
          <a:xfrm>
            <a:off x="262384" y="6021288"/>
            <a:ext cx="2437408" cy="83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742950" indent="-285750" algn="l" rtl="0" eaLnBrk="0" fontAlgn="base" hangingPunct="0">
              <a:spcBef>
                <a:spcPct val="0"/>
              </a:spcBef>
              <a:spcAft>
                <a:spcPct val="0"/>
              </a:spcAft>
              <a:defRPr sz="2400" kern="1200">
                <a:solidFill>
                  <a:schemeClr val="tx1"/>
                </a:solidFill>
                <a:latin typeface="Arial" charset="0"/>
                <a:ea typeface="+mn-ea"/>
                <a:cs typeface="+mn-cs"/>
              </a:defRPr>
            </a:lvl2pPr>
            <a:lvl3pPr marL="1143000" indent="-228600" algn="l" rtl="0" eaLnBrk="0" fontAlgn="base" hangingPunct="0">
              <a:spcBef>
                <a:spcPct val="0"/>
              </a:spcBef>
              <a:spcAft>
                <a:spcPct val="0"/>
              </a:spcAft>
              <a:defRPr sz="2400" kern="1200">
                <a:solidFill>
                  <a:schemeClr val="tx1"/>
                </a:solidFill>
                <a:latin typeface="Arial" charset="0"/>
                <a:ea typeface="+mn-ea"/>
                <a:cs typeface="+mn-cs"/>
              </a:defRPr>
            </a:lvl3pPr>
            <a:lvl4pPr marL="1600200" indent="-228600" algn="l" rtl="0" eaLnBrk="0" fontAlgn="base" hangingPunct="0">
              <a:spcBef>
                <a:spcPct val="0"/>
              </a:spcBef>
              <a:spcAft>
                <a:spcPct val="0"/>
              </a:spcAft>
              <a:defRPr sz="2400" kern="1200">
                <a:solidFill>
                  <a:schemeClr val="tx1"/>
                </a:solidFill>
                <a:latin typeface="Arial" charset="0"/>
                <a:ea typeface="+mn-ea"/>
                <a:cs typeface="+mn-cs"/>
              </a:defRPr>
            </a:lvl4pPr>
            <a:lvl5pPr marL="2057400" indent="-228600" algn="l" rtl="0" eaLnBrk="0" fontAlgn="base" hangingPunct="0">
              <a:spcBef>
                <a:spcPct val="0"/>
              </a:spcBef>
              <a:spcAft>
                <a:spcPct val="0"/>
              </a:spcAft>
              <a:defRPr sz="2400"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Arial" charset="0"/>
                <a:ea typeface="+mn-ea"/>
                <a:cs typeface="+mn-cs"/>
              </a:defRPr>
            </a:lvl9pPr>
          </a:lstStyle>
          <a:p>
            <a:pPr eaLnBrk="1" hangingPunct="1">
              <a:defRPr/>
            </a:pPr>
            <a:r>
              <a:rPr lang="de-DE" sz="1000" dirty="0" smtClean="0">
                <a:latin typeface="Lucida Console" panose="020B0609040504020204" pitchFamily="49" charset="0"/>
              </a:rPr>
              <a:t>Ulrich Herb</a:t>
            </a:r>
            <a:br>
              <a:rPr lang="de-DE" sz="1000" dirty="0" smtClean="0">
                <a:latin typeface="Lucida Console" panose="020B0609040504020204" pitchFamily="49" charset="0"/>
              </a:rPr>
            </a:br>
            <a:r>
              <a:rPr lang="de-DE" sz="1000" dirty="0" smtClean="0">
                <a:latin typeface="Lucida Console" panose="020B0609040504020204" pitchFamily="49" charset="0"/>
              </a:rPr>
              <a:t>Saarländische Universitäts- und Landesbibliothek</a:t>
            </a:r>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ransition/>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hyperlink" Target="http://link.springer.com/" TargetMode="Externa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news.sky.com/story/995576/academic-publishing-giant-springer-for-sale" TargetMode="Externa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hyperlink" Target="http://www.scinoptica.com/pages/topics/fake-journals-fake-conferences-fake-impact-factors.php" TargetMode="Externa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hyperlink" Target="http://episciences.org/" TargetMode="Externa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hyperlink" Target="http://www.heise.de/tp/blogs/10/153611"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hyperlink" Target="http://the-scientist.com/2012/08/01/bring-on-the-transparency-index" TargetMode="Externa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hyperlink" Target="http://www.scinoptica.com/pages/topics/science-advances-oder-science-goes-open-access.php" TargetMode="External"/><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hyperlink" Target="mailto:u.herb@sulb.uni-saarland.de" TargetMode="External"/><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hyperlink" Target="http://scholarlyoa.com/publishers/" TargetMode="Externa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hyperlink" Target="http://journals.cambridge.org/abstract_S0140525X00011183" TargetMode="Externa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hyperlink" Target="http://chronicle.com/article/Fake-Peer-Reviews-the-Latest/134784/" TargetMode="External"/><Relationship Id="rId4" Type="http://schemas.openxmlformats.org/officeDocument/2006/relationships/hyperlink" Target="http://www.the-scientist.com/?articles.view/articleNo/27383/title/Elsevier-published-6-fake-journal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dos.csail.mit.edu/scigen/" TargetMode="External"/><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subTitle" idx="1"/>
          </p:nvPr>
        </p:nvSpPr>
        <p:spPr>
          <a:xfrm>
            <a:off x="250825" y="1341438"/>
            <a:ext cx="8713788" cy="3816350"/>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150000"/>
              </a:lnSpc>
            </a:pPr>
            <a:endParaRPr lang="en-GB" altLang="de-DE" sz="2400" b="1" dirty="0" smtClean="0">
              <a:latin typeface="Lucida Console" pitchFamily="49" charset="0"/>
            </a:endParaRPr>
          </a:p>
          <a:p>
            <a:pPr algn="l" eaLnBrk="1" hangingPunct="1">
              <a:lnSpc>
                <a:spcPct val="150000"/>
              </a:lnSpc>
            </a:pPr>
            <a:r>
              <a:rPr lang="en-GB" altLang="de-DE" sz="2400" b="1" dirty="0" smtClean="0">
                <a:latin typeface="Lucida Console" pitchFamily="49" charset="0"/>
              </a:rPr>
              <a:t>Predatory</a:t>
            </a:r>
            <a:r>
              <a:rPr lang="de-DE" altLang="de-DE" sz="2400" b="1" dirty="0" smtClean="0">
                <a:latin typeface="Lucida Console" pitchFamily="49" charset="0"/>
              </a:rPr>
              <a:t> Publishing &amp; Open Access:</a:t>
            </a:r>
          </a:p>
          <a:p>
            <a:pPr algn="l" eaLnBrk="1" hangingPunct="1">
              <a:lnSpc>
                <a:spcPct val="150000"/>
              </a:lnSpc>
            </a:pPr>
            <a:r>
              <a:rPr lang="de-DE" altLang="de-DE" sz="2400" b="1" dirty="0" smtClean="0">
                <a:latin typeface="Lucida Console" pitchFamily="49" charset="0"/>
              </a:rPr>
              <a:t>Verdirbt Geld die Wissenschaftskommunikation?</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3"/>
          <p:cNvSpPr>
            <a:spLocks noGrp="1" noChangeArrowheads="1"/>
          </p:cNvSpPr>
          <p:nvPr>
            <p:ph type="subTitle" idx="1"/>
          </p:nvPr>
        </p:nvSpPr>
        <p:spPr>
          <a:xfrm>
            <a:off x="684213" y="1341438"/>
            <a:ext cx="7991475"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Autorengebühren/ APCs im </a:t>
            </a:r>
            <a:r>
              <a:rPr lang="de-DE" altLang="de-DE" sz="2400" b="1" dirty="0" err="1" smtClean="0">
                <a:latin typeface="Lucida Console" panose="020B0609040504020204" pitchFamily="49" charset="0"/>
              </a:rPr>
              <a:t>Closed</a:t>
            </a:r>
            <a:r>
              <a:rPr lang="de-DE" altLang="de-DE" sz="2400" b="1" dirty="0" smtClean="0">
                <a:latin typeface="Lucida Console" panose="020B0609040504020204" pitchFamily="49" charset="0"/>
              </a:rPr>
              <a:t> Access</a:t>
            </a: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Autorengebühren &amp; </a:t>
            </a:r>
            <a:r>
              <a:rPr lang="de-DE" sz="1800" b="1" dirty="0" err="1">
                <a:latin typeface="Lucida Console" panose="020B0609040504020204" pitchFamily="49" charset="0"/>
              </a:rPr>
              <a:t>Closed</a:t>
            </a:r>
            <a:r>
              <a:rPr lang="de-DE" sz="1800" b="1" dirty="0">
                <a:latin typeface="Lucida Console" panose="020B0609040504020204" pitchFamily="49" charset="0"/>
              </a:rPr>
              <a:t> Access</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marL="342900" indent="-342900">
              <a:buFont typeface="Arial" panose="020B0604020202020204" pitchFamily="34" charset="0"/>
              <a:buChar char="•"/>
              <a:defRPr/>
            </a:pPr>
            <a:r>
              <a:rPr lang="en-US" sz="1600" dirty="0">
                <a:solidFill>
                  <a:srgbClr val="000000"/>
                </a:solidFill>
                <a:latin typeface="Lucida Console" panose="020B0609040504020204" pitchFamily="49" charset="0"/>
              </a:rPr>
              <a:t>DFG (2005): </a:t>
            </a:r>
            <a:r>
              <a:rPr lang="de-DE" sz="1600" dirty="0">
                <a:solidFill>
                  <a:srgbClr val="000000"/>
                </a:solidFill>
                <a:latin typeface="Lucida Console" panose="020B0609040504020204" pitchFamily="49" charset="0"/>
              </a:rPr>
              <a:t> 38,5% der befragten Wissenschaftler zahlten Publikationsgebühren zahlten in </a:t>
            </a:r>
            <a:r>
              <a:rPr lang="de-DE" sz="1600" dirty="0" err="1">
                <a:solidFill>
                  <a:srgbClr val="000000"/>
                </a:solidFill>
                <a:latin typeface="Lucida Console" panose="020B0609040504020204" pitchFamily="49" charset="0"/>
              </a:rPr>
              <a:t>Closed</a:t>
            </a:r>
            <a:r>
              <a:rPr lang="de-DE" sz="1600" dirty="0">
                <a:solidFill>
                  <a:srgbClr val="000000"/>
                </a:solidFill>
                <a:latin typeface="Lucida Console" panose="020B0609040504020204" pitchFamily="49" charset="0"/>
              </a:rPr>
              <a:t>-Access-Zeitschriften (Lebenswissenschaften: 75%)</a:t>
            </a:r>
            <a:r>
              <a:rPr lang="de-DE" sz="1800" dirty="0">
                <a:solidFill>
                  <a:srgbClr val="000000"/>
                </a:solidFill>
                <a:latin typeface="Lucida Console" panose="020B0609040504020204" pitchFamily="49" charset="0"/>
              </a:rPr>
              <a:t/>
            </a:r>
            <a:br>
              <a:rPr lang="de-DE" sz="1800" dirty="0">
                <a:solidFill>
                  <a:srgbClr val="000000"/>
                </a:solidFill>
                <a:latin typeface="Lucida Console" panose="020B0609040504020204" pitchFamily="49" charset="0"/>
              </a:rPr>
            </a:br>
            <a:r>
              <a:rPr lang="de-DE" sz="1000" dirty="0">
                <a:solidFill>
                  <a:srgbClr val="000000"/>
                </a:solidFill>
                <a:latin typeface="Lucida Console" panose="020B0609040504020204" pitchFamily="49" charset="0"/>
              </a:rPr>
              <a:t>Deutsche Forschungsgemeinschaft. (2005). Publikationsstrategien im Wandel? Ergebnisse einer Umfrage zum Publikations- und Rezeptionsverhalten unter besonderer Berücksichtigung von Open Access. Weinheim: </a:t>
            </a:r>
            <a:r>
              <a:rPr lang="de-DE" sz="1000" dirty="0" err="1">
                <a:solidFill>
                  <a:srgbClr val="000000"/>
                </a:solidFill>
                <a:latin typeface="Lucida Console" panose="020B0609040504020204" pitchFamily="49" charset="0"/>
              </a:rPr>
              <a:t>Wiley</a:t>
            </a:r>
            <a:r>
              <a:rPr lang="de-DE" sz="1000" dirty="0">
                <a:solidFill>
                  <a:srgbClr val="000000"/>
                </a:solidFill>
                <a:latin typeface="Lucida Console" panose="020B0609040504020204" pitchFamily="49" charset="0"/>
              </a:rPr>
              <a:t>.</a:t>
            </a: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Zentralbibliothek des Forschungszentrums Jülich (2012) APCs insgesamt 				</a:t>
            </a:r>
            <a:r>
              <a:rPr lang="de-DE" sz="1600" dirty="0" smtClean="0">
                <a:latin typeface="Lucida Console" panose="020B0609040504020204" pitchFamily="49" charset="0"/>
              </a:rPr>
              <a:t>	364.162 </a:t>
            </a:r>
            <a:r>
              <a:rPr lang="de-DE" sz="1600" dirty="0">
                <a:latin typeface="Lucida Console" panose="020B0609040504020204" pitchFamily="49" charset="0"/>
              </a:rPr>
              <a:t>€</a:t>
            </a:r>
            <a:br>
              <a:rPr lang="de-DE" sz="1600" dirty="0">
                <a:latin typeface="Lucida Console" panose="020B0609040504020204" pitchFamily="49" charset="0"/>
              </a:rPr>
            </a:br>
            <a:r>
              <a:rPr lang="de-DE" sz="1600" dirty="0">
                <a:latin typeface="Lucida Console" panose="020B0609040504020204" pitchFamily="49" charset="0"/>
              </a:rPr>
              <a:t>davon </a:t>
            </a:r>
            <a:r>
              <a:rPr lang="de-DE" sz="1600" dirty="0" err="1">
                <a:latin typeface="Lucida Console" panose="020B0609040504020204" pitchFamily="49" charset="0"/>
              </a:rPr>
              <a:t>Closed</a:t>
            </a:r>
            <a:r>
              <a:rPr lang="de-DE" sz="1600" dirty="0">
                <a:latin typeface="Lucida Console" panose="020B0609040504020204" pitchFamily="49" charset="0"/>
              </a:rPr>
              <a:t> Access 			216.107 €</a:t>
            </a:r>
            <a:br>
              <a:rPr lang="de-DE" sz="1600" dirty="0">
                <a:latin typeface="Lucida Console" panose="020B0609040504020204" pitchFamily="49" charset="0"/>
              </a:rPr>
            </a:br>
            <a:r>
              <a:rPr lang="de-DE" sz="1600" dirty="0">
                <a:latin typeface="Lucida Console" panose="020B0609040504020204" pitchFamily="49" charset="0"/>
              </a:rPr>
              <a:t>davon Gold Open Access			 37.454 € (10,3%)</a:t>
            </a:r>
            <a:br>
              <a:rPr lang="de-DE" sz="1600" dirty="0">
                <a:latin typeface="Lucida Console" panose="020B0609040504020204" pitchFamily="49" charset="0"/>
              </a:rPr>
            </a:br>
            <a:r>
              <a:rPr lang="de-DE" sz="1600" dirty="0">
                <a:latin typeface="Lucida Console" panose="020B0609040504020204" pitchFamily="49" charset="0"/>
              </a:rPr>
              <a:t>Rest: Hybrid</a:t>
            </a: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Monographien: Druckkostenzuschüsse sind Usus, ihre Höhe </a:t>
            </a:r>
            <a:r>
              <a:rPr lang="de-DE" sz="1600" dirty="0" smtClean="0">
                <a:latin typeface="Lucida Console" panose="020B0609040504020204" pitchFamily="49" charset="0"/>
              </a:rPr>
              <a:t>steigend</a:t>
            </a: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p:cNvSpPr>
            <a:spLocks noGrp="1" noChangeArrowheads="1"/>
          </p:cNvSpPr>
          <p:nvPr>
            <p:ph type="subTitle" idx="1"/>
          </p:nvPr>
        </p:nvSpPr>
        <p:spPr>
          <a:xfrm>
            <a:off x="684213" y="1341438"/>
            <a:ext cx="7991475"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Eine Zwischenbilanz</a:t>
            </a:r>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Zwischenbilanz</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marL="342900" indent="-342900">
              <a:buFont typeface="Arial" panose="020B0604020202020204" pitchFamily="34" charset="0"/>
              <a:buChar char="•"/>
              <a:defRPr/>
            </a:pPr>
            <a:r>
              <a:rPr lang="de-DE" sz="1800" dirty="0">
                <a:latin typeface="Lucida Console" panose="020B0609040504020204" pitchFamily="49" charset="0"/>
              </a:rPr>
              <a:t>Schwache (oder nur formal stattfindende) Qualitätssicherungen findet sich im Open Access &amp; </a:t>
            </a:r>
            <a:r>
              <a:rPr lang="de-DE" sz="1800" dirty="0" err="1">
                <a:latin typeface="Lucida Console" panose="020B0609040504020204" pitchFamily="49" charset="0"/>
              </a:rPr>
              <a:t>Closed</a:t>
            </a:r>
            <a:r>
              <a:rPr lang="de-DE" sz="1800" dirty="0">
                <a:latin typeface="Lucida Console" panose="020B0609040504020204" pitchFamily="49" charset="0"/>
              </a:rPr>
              <a:t> Access.</a:t>
            </a: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800" dirty="0">
                <a:latin typeface="Lucida Console" panose="020B0609040504020204" pitchFamily="49" charset="0"/>
              </a:rPr>
              <a:t>Geld und Tonnenideologie gefährden Integrität der Wissenschaftskommunikation, treiben aber schon längst das System.</a:t>
            </a: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800" dirty="0">
                <a:latin typeface="Lucida Console" panose="020B0609040504020204" pitchFamily="49" charset="0"/>
              </a:rPr>
              <a:t>Betroffen sind nicht nur Journale</a:t>
            </a:r>
          </a:p>
          <a:p>
            <a:pPr marL="342900" indent="-342900">
              <a:buFont typeface="Arial" panose="020B0604020202020204" pitchFamily="34" charset="0"/>
              <a:buChar char="•"/>
              <a:defRPr/>
            </a:pPr>
            <a:endParaRPr lang="de-DE" sz="2000" dirty="0">
              <a:latin typeface="Lucida Console" panose="020B0609040504020204" pitchFamily="49" charset="0"/>
            </a:endParaRPr>
          </a:p>
          <a:p>
            <a:pPr marL="342900" indent="-342900">
              <a:buFont typeface="Arial" panose="020B0604020202020204" pitchFamily="34" charset="0"/>
              <a:buChar char="•"/>
              <a:defRPr/>
            </a:pPr>
            <a:endParaRPr lang="de-DE" sz="2000" dirty="0">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2000" b="1" dirty="0">
                <a:latin typeface="Lucida Console" panose="020B0609040504020204" pitchFamily="49" charset="0"/>
              </a:rPr>
              <a:t>Zwischenbilanz</a:t>
            </a:r>
          </a:p>
          <a:p>
            <a:pPr>
              <a:defRPr/>
            </a:pPr>
            <a:endParaRPr lang="de-DE" sz="2000" b="1" dirty="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de-DE" sz="1800" dirty="0">
                <a:latin typeface="Lucida Console" panose="020B0609040504020204" pitchFamily="49" charset="0"/>
              </a:rPr>
              <a:t>Tonnenideologie als Vermarktungsstrategie</a:t>
            </a: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smtClean="0">
              <a:latin typeface="Lucida Console" panose="020B0609040504020204" pitchFamily="49" charset="0"/>
            </a:endParaRPr>
          </a:p>
          <a:p>
            <a:pPr>
              <a:defRPr/>
            </a:pPr>
            <a:endParaRPr lang="de-DE" sz="2000" dirty="0" smtClean="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de-DE" sz="1200" dirty="0">
                <a:latin typeface="Lucida Console" panose="020B0609040504020204" pitchFamily="49" charset="0"/>
              </a:rPr>
              <a:t>Springer Link Homepage, </a:t>
            </a:r>
            <a:r>
              <a:rPr lang="de-DE" sz="1200" dirty="0">
                <a:latin typeface="Lucida Console" panose="020B0609040504020204" pitchFamily="49" charset="0"/>
                <a:hlinkClick r:id="rId3"/>
              </a:rPr>
              <a:t>http://link.springer.com/</a:t>
            </a:r>
            <a:r>
              <a:rPr lang="de-DE" sz="1200" dirty="0">
                <a:latin typeface="Lucida Console" panose="020B0609040504020204" pitchFamily="49" charset="0"/>
              </a:rPr>
              <a:t>, 13.März </a:t>
            </a:r>
            <a:r>
              <a:rPr lang="de-DE" sz="1200" dirty="0" smtClean="0">
                <a:latin typeface="Lucida Console" panose="020B0609040504020204" pitchFamily="49" charset="0"/>
              </a:rPr>
              <a:t>2014</a:t>
            </a:r>
            <a:endParaRPr lang="de-DE" sz="1400" b="1" dirty="0">
              <a:latin typeface="Lucida Console" panose="020B0609040504020204" pitchFamily="49" charset="0"/>
            </a:endParaRPr>
          </a:p>
        </p:txBody>
      </p:sp>
      <p:pic>
        <p:nvPicPr>
          <p:cNvPr id="25604" name="Grafik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8313" y="2276475"/>
            <a:ext cx="430847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2000" b="1" dirty="0">
                <a:latin typeface="Lucida Console" panose="020B0609040504020204" pitchFamily="49" charset="0"/>
              </a:rPr>
              <a:t>Zwischenbilanz</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a:defRPr/>
            </a:pPr>
            <a:r>
              <a:rPr lang="de-DE" sz="1800" i="1" dirty="0">
                <a:latin typeface="Lucida Console" panose="020B0609040504020204" pitchFamily="49" charset="0"/>
              </a:rPr>
              <a:t>„</a:t>
            </a:r>
            <a:r>
              <a:rPr lang="en-US" sz="1800" i="1" dirty="0">
                <a:latin typeface="Lucida Console" panose="020B0609040504020204" pitchFamily="49" charset="0"/>
              </a:rPr>
              <a:t>People close to the situation say that the company, which made about £250m of profit in 2011, is likely to be valued at £2.5bn or more when a sale process begins next year.</a:t>
            </a:r>
            <a:r>
              <a:rPr lang="de-DE" sz="1800" i="1" dirty="0">
                <a:latin typeface="Lucida Console" panose="020B0609040504020204" pitchFamily="49" charset="0"/>
              </a:rPr>
              <a:t>“</a:t>
            </a:r>
            <a:br>
              <a:rPr lang="de-DE" sz="1800" i="1" dirty="0">
                <a:latin typeface="Lucida Console" panose="020B0609040504020204" pitchFamily="49" charset="0"/>
              </a:rPr>
            </a:br>
            <a:r>
              <a:rPr lang="de-DE" sz="1800" i="1" dirty="0">
                <a:latin typeface="Lucida Console" panose="020B0609040504020204" pitchFamily="49" charset="0"/>
              </a:rPr>
              <a:t/>
            </a:r>
            <a:br>
              <a:rPr lang="de-DE" sz="1800" i="1" dirty="0">
                <a:latin typeface="Lucida Console" panose="020B0609040504020204" pitchFamily="49" charset="0"/>
              </a:rPr>
            </a:br>
            <a:r>
              <a:rPr lang="de-DE" sz="1800" i="1" dirty="0">
                <a:latin typeface="Lucida Console" panose="020B0609040504020204" pitchFamily="49" charset="0"/>
              </a:rPr>
              <a:t>„</a:t>
            </a:r>
            <a:r>
              <a:rPr lang="en-US" sz="1800" i="1" dirty="0">
                <a:latin typeface="Lucida Console" panose="020B0609040504020204" pitchFamily="49" charset="0"/>
              </a:rPr>
              <a:t>The market for scientific, technical and medical publishing has historically been lucrative (…).</a:t>
            </a:r>
            <a:r>
              <a:rPr lang="de-DE" sz="1800" i="1" dirty="0">
                <a:latin typeface="Lucida Console" panose="020B0609040504020204" pitchFamily="49" charset="0"/>
              </a:rPr>
              <a:t>“</a:t>
            </a:r>
          </a:p>
          <a:p>
            <a:pPr marL="342900" indent="-342900">
              <a:buFont typeface="Arial" panose="020B0604020202020204" pitchFamily="34" charset="0"/>
              <a:buChar cha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de-DE" sz="1200" dirty="0">
                <a:latin typeface="Lucida Console" panose="020B0609040504020204" pitchFamily="49" charset="0"/>
              </a:rPr>
              <a:t>Kleinmann, M. (2012). </a:t>
            </a:r>
            <a:r>
              <a:rPr lang="en-US" sz="1200" dirty="0">
                <a:latin typeface="Lucida Console" panose="020B0609040504020204" pitchFamily="49" charset="0"/>
              </a:rPr>
              <a:t>Academic Publishing Giant Springer For Sale. Sky News, 12. </a:t>
            </a:r>
            <a:r>
              <a:rPr lang="en-US" sz="1200" dirty="0" err="1">
                <a:latin typeface="Lucida Console" panose="020B0609040504020204" pitchFamily="49" charset="0"/>
              </a:rPr>
              <a:t>Oktober</a:t>
            </a:r>
            <a:r>
              <a:rPr lang="en-US" sz="1200" dirty="0">
                <a:latin typeface="Lucida Console" panose="020B0609040504020204" pitchFamily="49" charset="0"/>
              </a:rPr>
              <a:t> 2012. </a:t>
            </a:r>
            <a:r>
              <a:rPr lang="en-US" sz="1200" dirty="0">
                <a:latin typeface="Lucida Console" panose="020B0609040504020204" pitchFamily="49" charset="0"/>
                <a:hlinkClick r:id="rId3"/>
              </a:rPr>
              <a:t>http://news.sky.com/story/995576/academic-publishing-giant-springer-for-sale</a:t>
            </a:r>
            <a:r>
              <a:rPr lang="en-US" sz="1200" dirty="0">
                <a:latin typeface="Lucida Console" panose="020B0609040504020204" pitchFamily="49" charset="0"/>
              </a:rPr>
              <a:t> </a:t>
            </a:r>
            <a:endParaRPr lang="de-DE" sz="1200" dirty="0">
              <a:latin typeface="Lucida Console" panose="020B0609040504020204" pitchFamily="49" charset="0"/>
            </a:endParaRPr>
          </a:p>
          <a:p>
            <a:pPr marL="342900" indent="-342900">
              <a:buFont typeface="Arial" panose="020B0604020202020204" pitchFamily="34" charset="0"/>
              <a:buChar char="•"/>
              <a:defRPr/>
            </a:pPr>
            <a:endParaRPr lang="de-DE" sz="2000" dirty="0">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2000" b="1" dirty="0">
                <a:latin typeface="Lucida Console" panose="020B0609040504020204" pitchFamily="49" charset="0"/>
              </a:rPr>
              <a:t>Zwischenbilanz</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a:defRPr/>
            </a:pPr>
            <a:r>
              <a:rPr lang="de-DE" sz="1800" dirty="0" err="1" smtClean="0">
                <a:latin typeface="Lucida Console" panose="020B0609040504020204" pitchFamily="49" charset="0"/>
              </a:rPr>
              <a:t>Elsevier</a:t>
            </a:r>
            <a:r>
              <a:rPr lang="de-DE" sz="1800" dirty="0" smtClean="0">
                <a:latin typeface="Lucida Console" panose="020B0609040504020204" pitchFamily="49" charset="0"/>
              </a:rPr>
              <a:t> (2011)</a:t>
            </a:r>
          </a:p>
          <a:p>
            <a:pPr>
              <a:defRPr/>
            </a:pPr>
            <a:endParaRPr lang="de-DE" sz="1800" dirty="0">
              <a:latin typeface="Lucida Console" panose="020B0609040504020204" pitchFamily="49" charset="0"/>
            </a:endParaRPr>
          </a:p>
          <a:p>
            <a:pPr>
              <a:defRPr/>
            </a:pPr>
            <a:r>
              <a:rPr lang="de-DE" sz="1800" dirty="0">
                <a:latin typeface="Lucida Console" panose="020B0609040504020204" pitchFamily="49" charset="0"/>
              </a:rPr>
              <a:t>Umsatz 	</a:t>
            </a:r>
            <a:r>
              <a:rPr lang="de-DE" sz="1800" dirty="0" smtClean="0">
                <a:latin typeface="Lucida Console" panose="020B0609040504020204" pitchFamily="49" charset="0"/>
              </a:rPr>
              <a:t>	2,058 </a:t>
            </a:r>
            <a:r>
              <a:rPr lang="de-DE" sz="1800" dirty="0">
                <a:latin typeface="Lucida Console" panose="020B0609040504020204" pitchFamily="49" charset="0"/>
              </a:rPr>
              <a:t>Mrd. £ </a:t>
            </a:r>
            <a:r>
              <a:rPr lang="de-DE" sz="1800" dirty="0" smtClean="0">
                <a:latin typeface="Lucida Console" panose="020B0609040504020204" pitchFamily="49" charset="0"/>
              </a:rPr>
              <a:t/>
            </a:r>
            <a:br>
              <a:rPr lang="de-DE" sz="1800" dirty="0" smtClean="0">
                <a:latin typeface="Lucida Console" panose="020B0609040504020204" pitchFamily="49" charset="0"/>
              </a:rPr>
            </a:br>
            <a:r>
              <a:rPr lang="de-DE" sz="1800" dirty="0" smtClean="0">
                <a:latin typeface="Lucida Console" panose="020B0609040504020204" pitchFamily="49" charset="0"/>
              </a:rPr>
              <a:t>Gewinn </a:t>
            </a:r>
            <a:r>
              <a:rPr lang="de-DE" sz="1800" dirty="0">
                <a:latin typeface="Lucida Console" panose="020B0609040504020204" pitchFamily="49" charset="0"/>
              </a:rPr>
              <a:t>	</a:t>
            </a:r>
            <a:r>
              <a:rPr lang="de-DE" sz="1800" dirty="0" smtClean="0">
                <a:latin typeface="Lucida Console" panose="020B0609040504020204" pitchFamily="49" charset="0"/>
              </a:rPr>
              <a:t>	  768 </a:t>
            </a:r>
            <a:r>
              <a:rPr lang="de-DE" sz="1800" dirty="0">
                <a:latin typeface="Lucida Console" panose="020B0609040504020204" pitchFamily="49" charset="0"/>
              </a:rPr>
              <a:t>Mio. </a:t>
            </a:r>
            <a:r>
              <a:rPr lang="de-DE" sz="1800" dirty="0" smtClean="0">
                <a:latin typeface="Lucida Console" panose="020B0609040504020204" pitchFamily="49" charset="0"/>
              </a:rPr>
              <a:t>£</a:t>
            </a:r>
            <a:endParaRPr lang="de-DE" sz="1800" dirty="0">
              <a:latin typeface="Lucida Console" panose="020B0609040504020204" pitchFamily="49" charset="0"/>
            </a:endParaRPr>
          </a:p>
          <a:p>
            <a:pPr>
              <a:defRPr/>
            </a:pPr>
            <a:endParaRPr lang="de-DE" sz="1200" dirty="0">
              <a:latin typeface="Lucida Console" panose="020B0609040504020204" pitchFamily="49" charset="0"/>
            </a:endParaRPr>
          </a:p>
          <a:p>
            <a:pPr marL="342900" indent="-342900">
              <a:buFont typeface="Arial" panose="020B0604020202020204" pitchFamily="34" charset="0"/>
              <a:buChar char="•"/>
              <a:defRPr/>
            </a:pPr>
            <a:endParaRPr lang="de-DE" sz="2000" dirty="0">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extLst>
      <p:ext uri="{BB962C8B-B14F-4D97-AF65-F5344CB8AC3E}">
        <p14:creationId xmlns:p14="http://schemas.microsoft.com/office/powerpoint/2010/main" val="33273877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type="subTitle" idx="1"/>
          </p:nvPr>
        </p:nvSpPr>
        <p:spPr>
          <a:xfrm>
            <a:off x="684213" y="1341438"/>
            <a:ext cx="7991475" cy="3311525"/>
          </a:xfrm>
        </p:spPr>
        <p:txBody>
          <a:bodyPr/>
          <a:lstStyle/>
          <a:p>
            <a:pPr algn="l" eaLnBrk="1" hangingPunct="1">
              <a:lnSpc>
                <a:spcPct val="80000"/>
              </a:lnSpc>
            </a:pPr>
            <a:endParaRPr lang="de-DE" altLang="de-DE" sz="2400" b="1" dirty="0" smtClean="0">
              <a:latin typeface="Lucida Console" panose="020B0609040504020204" pitchFamily="49" charset="0"/>
            </a:endParaRPr>
          </a:p>
          <a:p>
            <a:pPr algn="l" eaLnBrk="1" hangingPunct="1">
              <a:lnSpc>
                <a:spcPct val="200000"/>
              </a:lnSpc>
            </a:pPr>
            <a:r>
              <a:rPr lang="de-DE" altLang="de-DE" sz="2400" b="1" dirty="0" err="1" smtClean="0">
                <a:latin typeface="Lucida Console" panose="020B0609040504020204" pitchFamily="49" charset="0"/>
              </a:rPr>
              <a:t>Fake</a:t>
            </a:r>
            <a:r>
              <a:rPr lang="de-DE" altLang="de-DE" sz="2400" b="1" dirty="0" smtClean="0">
                <a:latin typeface="Lucida Console" panose="020B0609040504020204" pitchFamily="49" charset="0"/>
              </a:rPr>
              <a:t> Communication in Science</a:t>
            </a: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err="1">
                <a:latin typeface="Lucida Console" panose="020B0609040504020204" pitchFamily="49" charset="0"/>
              </a:rPr>
              <a:t>Fake</a:t>
            </a:r>
            <a:r>
              <a:rPr lang="de-DE" sz="1800" b="1" dirty="0">
                <a:latin typeface="Lucida Console" panose="020B0609040504020204" pitchFamily="49" charset="0"/>
              </a:rPr>
              <a:t> Communication in Science</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marL="342900" indent="-342900">
              <a:buFont typeface="Arial" panose="020B0604020202020204" pitchFamily="34" charset="0"/>
              <a:buChar char="•"/>
              <a:defRPr/>
            </a:pPr>
            <a:r>
              <a:rPr lang="de-DE" sz="1800" dirty="0">
                <a:latin typeface="Lucida Console" panose="020B0609040504020204" pitchFamily="49" charset="0"/>
              </a:rPr>
              <a:t>Kidnapping von Journal-Homepages (</a:t>
            </a:r>
            <a:r>
              <a:rPr lang="fr-FR" sz="1800" i="1" dirty="0">
                <a:latin typeface="Lucida Console" panose="020B0609040504020204" pitchFamily="49" charset="0"/>
              </a:rPr>
              <a:t>Archives des Sciences, </a:t>
            </a:r>
            <a:r>
              <a:rPr lang="fr-FR" sz="1800" i="1" dirty="0" err="1">
                <a:latin typeface="Lucida Console" panose="020B0609040504020204" pitchFamily="49" charset="0"/>
              </a:rPr>
              <a:t>Wulfenia</a:t>
            </a:r>
            <a:r>
              <a:rPr lang="de-DE" sz="1800" dirty="0">
                <a:latin typeface="Lucida Console" panose="020B0609040504020204" pitchFamily="49" charset="0"/>
              </a:rPr>
              <a:t>)</a:t>
            </a: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800" dirty="0" err="1">
                <a:latin typeface="Lucida Console" panose="020B0609040504020204" pitchFamily="49" charset="0"/>
              </a:rPr>
              <a:t>Fake</a:t>
            </a:r>
            <a:r>
              <a:rPr lang="de-DE" sz="1800" dirty="0">
                <a:latin typeface="Lucida Console" panose="020B0609040504020204" pitchFamily="49" charset="0"/>
              </a:rPr>
              <a:t> </a:t>
            </a:r>
            <a:r>
              <a:rPr lang="de-DE" sz="1800" dirty="0" err="1" smtClean="0">
                <a:latin typeface="Lucida Console" panose="020B0609040504020204" pitchFamily="49" charset="0"/>
              </a:rPr>
              <a:t>Conferences</a:t>
            </a:r>
            <a:endParaRPr lang="de-DE" sz="1800" dirty="0">
              <a:latin typeface="Lucida Console" panose="020B0609040504020204" pitchFamily="49" charset="0"/>
            </a:endParaRPr>
          </a:p>
          <a:p>
            <a:pPr marL="342900" indent="-342900">
              <a:buFont typeface="Arial" panose="020B0604020202020204" pitchFamily="34" charset="0"/>
              <a:buChar char="•"/>
              <a:defRPr/>
            </a:pP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800" dirty="0" err="1">
                <a:latin typeface="Lucida Console" panose="020B0609040504020204" pitchFamily="49" charset="0"/>
              </a:rPr>
              <a:t>Fake</a:t>
            </a:r>
            <a:r>
              <a:rPr lang="de-DE" sz="1800" dirty="0">
                <a:latin typeface="Lucida Console" panose="020B0609040504020204" pitchFamily="49" charset="0"/>
              </a:rPr>
              <a:t> Impact </a:t>
            </a:r>
            <a:r>
              <a:rPr lang="de-DE" sz="1800" dirty="0" err="1">
                <a:latin typeface="Lucida Console" panose="020B0609040504020204" pitchFamily="49" charset="0"/>
              </a:rPr>
              <a:t>Factors</a:t>
            </a:r>
            <a:endParaRPr lang="de-DE" sz="1800" dirty="0">
              <a:latin typeface="Lucida Console" panose="020B0609040504020204" pitchFamily="49" charset="0"/>
            </a:endParaRPr>
          </a:p>
          <a:p>
            <a:pPr marL="342900" indent="-342900">
              <a:buFont typeface="Arial" panose="020B0604020202020204" pitchFamily="34" charset="0"/>
              <a:buChar char="•"/>
              <a:defRPr/>
            </a:pPr>
            <a:endParaRPr lang="de-DE" sz="1800" dirty="0">
              <a:latin typeface="Lucida Console" panose="020B0609040504020204" pitchFamily="49" charset="0"/>
            </a:endParaRPr>
          </a:p>
          <a:p>
            <a:pPr>
              <a:defRPr/>
            </a:pPr>
            <a:endParaRPr lang="de-DE" sz="1800" dirty="0" smtClean="0">
              <a:latin typeface="Lucida Console" panose="020B0609040504020204" pitchFamily="49" charset="0"/>
            </a:endParaRPr>
          </a:p>
          <a:p>
            <a:pPr>
              <a:defRPr/>
            </a:pPr>
            <a:r>
              <a:rPr lang="de-DE" sz="1800" dirty="0" smtClean="0">
                <a:latin typeface="Lucida Console" panose="020B0609040504020204" pitchFamily="49" charset="0"/>
              </a:rPr>
              <a:t>Finanzierung </a:t>
            </a:r>
            <a:r>
              <a:rPr lang="de-DE" sz="1800" dirty="0">
                <a:latin typeface="Lucida Console" panose="020B0609040504020204" pitchFamily="49" charset="0"/>
              </a:rPr>
              <a:t>jeweils durch Gebühren</a:t>
            </a:r>
          </a:p>
          <a:p>
            <a:pPr>
              <a:defRPr/>
            </a:pPr>
            <a:endParaRPr lang="de-DE" sz="2000" dirty="0">
              <a:latin typeface="Lucida Console" panose="020B0609040504020204" pitchFamily="49" charset="0"/>
            </a:endParaRPr>
          </a:p>
          <a:p>
            <a:pPr>
              <a:defRPr/>
            </a:pPr>
            <a:endParaRPr lang="de-DE" sz="1200" dirty="0">
              <a:latin typeface="Lucida Console" panose="020B0609040504020204" pitchFamily="49" charset="0"/>
            </a:endParaRPr>
          </a:p>
          <a:p>
            <a:pPr>
              <a:defRPr/>
            </a:pPr>
            <a:endParaRPr lang="de-DE" sz="1200" dirty="0" smtClean="0">
              <a:latin typeface="Lucida Console" panose="020B0609040504020204" pitchFamily="49" charset="0"/>
            </a:endParaRPr>
          </a:p>
          <a:p>
            <a:pPr>
              <a:defRPr/>
            </a:pPr>
            <a:endParaRPr lang="de-DE" sz="1200" dirty="0">
              <a:latin typeface="Lucida Console" panose="020B0609040504020204" pitchFamily="49" charset="0"/>
            </a:endParaRPr>
          </a:p>
          <a:p>
            <a:pPr>
              <a:defRPr/>
            </a:pPr>
            <a:endParaRPr lang="de-DE" sz="1200" dirty="0">
              <a:latin typeface="Lucida Console" panose="020B0609040504020204" pitchFamily="49" charset="0"/>
            </a:endParaRPr>
          </a:p>
          <a:p>
            <a:pPr>
              <a:defRPr/>
            </a:pPr>
            <a:endParaRPr lang="de-DE" sz="1200" dirty="0">
              <a:latin typeface="Lucida Console" panose="020B0609040504020204" pitchFamily="49" charset="0"/>
            </a:endParaRPr>
          </a:p>
          <a:p>
            <a:pPr>
              <a:defRPr/>
            </a:pPr>
            <a:r>
              <a:rPr lang="de-DE" sz="1200" dirty="0">
                <a:latin typeface="Lucida Console" panose="020B0609040504020204" pitchFamily="49" charset="0"/>
              </a:rPr>
              <a:t>Herb, U. (2013): Fingierte Journal-Homepages, Konferenzen und </a:t>
            </a:r>
            <a:r>
              <a:rPr lang="de-DE" sz="1200" dirty="0" err="1">
                <a:latin typeface="Lucida Console" panose="020B0609040504020204" pitchFamily="49" charset="0"/>
              </a:rPr>
              <a:t>Metriken</a:t>
            </a:r>
            <a:r>
              <a:rPr lang="de-DE" sz="1200" dirty="0">
                <a:latin typeface="Lucida Console" panose="020B0609040504020204" pitchFamily="49" charset="0"/>
              </a:rPr>
              <a:t>. </a:t>
            </a:r>
            <a:r>
              <a:rPr lang="de-DE" sz="1200" i="1" dirty="0" err="1">
                <a:latin typeface="Lucida Console" panose="020B0609040504020204" pitchFamily="49" charset="0"/>
              </a:rPr>
              <a:t>scinoptica</a:t>
            </a:r>
            <a:r>
              <a:rPr lang="de-DE" sz="1200" i="1" dirty="0">
                <a:latin typeface="Lucida Console" panose="020B0609040504020204" pitchFamily="49" charset="0"/>
              </a:rPr>
              <a:t> Blog</a:t>
            </a:r>
            <a:r>
              <a:rPr lang="de-DE" sz="1200" dirty="0">
                <a:latin typeface="Lucida Console" panose="020B0609040504020204" pitchFamily="49" charset="0"/>
              </a:rPr>
              <a:t>, 15. November 2013, </a:t>
            </a:r>
            <a:r>
              <a:rPr lang="de-DE" sz="1200" dirty="0">
                <a:latin typeface="Lucida Console" panose="020B0609040504020204" pitchFamily="49" charset="0"/>
                <a:hlinkClick r:id="rId3"/>
              </a:rPr>
              <a:t>http://www.scinoptica.com/pages/topics/fake-journals-fake-conferences-fake-impact-factors.php</a:t>
            </a: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err="1">
                <a:latin typeface="Lucida Console" panose="020B0609040504020204" pitchFamily="49" charset="0"/>
              </a:rPr>
              <a:t>Fake</a:t>
            </a:r>
            <a:r>
              <a:rPr lang="de-DE" sz="1800" b="1" dirty="0">
                <a:latin typeface="Lucida Console" panose="020B0609040504020204" pitchFamily="49" charset="0"/>
              </a:rPr>
              <a:t> Communication in Science</a:t>
            </a:r>
          </a:p>
          <a:p>
            <a:pPr>
              <a:defRPr/>
            </a:pPr>
            <a:endParaRPr lang="de-DE" sz="2000" b="1" dirty="0" smtClean="0">
              <a:latin typeface="Lucida Console" panose="020B0609040504020204" pitchFamily="49" charset="0"/>
            </a:endParaRPr>
          </a:p>
          <a:p>
            <a:pPr>
              <a:defRPr/>
            </a:pPr>
            <a:endParaRPr lang="de-DE" sz="2000" b="1" dirty="0">
              <a:latin typeface="Lucida Console" panose="020B0609040504020204" pitchFamily="49" charset="0"/>
            </a:endParaRPr>
          </a:p>
          <a:p>
            <a:pPr>
              <a:defRPr/>
            </a:pPr>
            <a:endParaRPr lang="de-DE" sz="2000" dirty="0" smtClean="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2000" dirty="0" smtClean="0">
              <a:latin typeface="Lucida Console" panose="020B0609040504020204" pitchFamily="49" charset="0"/>
            </a:endParaRPr>
          </a:p>
          <a:p>
            <a:pPr>
              <a:defRPr/>
            </a:pPr>
            <a:r>
              <a:rPr lang="de-DE" sz="1800" dirty="0" smtClean="0">
                <a:latin typeface="Lucida Console" panose="020B0609040504020204" pitchFamily="49" charset="0"/>
              </a:rPr>
              <a:t>Cyril </a:t>
            </a:r>
            <a:r>
              <a:rPr lang="de-DE" sz="1800" dirty="0" err="1" smtClean="0">
                <a:latin typeface="Lucida Console" panose="020B0609040504020204" pitchFamily="49" charset="0"/>
              </a:rPr>
              <a:t>Labbé</a:t>
            </a:r>
            <a:r>
              <a:rPr lang="de-DE" sz="1800" dirty="0" smtClean="0">
                <a:latin typeface="Lucida Console" panose="020B0609040504020204" pitchFamily="49" charset="0"/>
              </a:rPr>
              <a:t>: </a:t>
            </a:r>
          </a:p>
          <a:p>
            <a:pPr>
              <a:defRPr/>
            </a:pPr>
            <a:endParaRPr lang="de-DE" sz="1800" dirty="0" smtClean="0">
              <a:latin typeface="Lucida Console" panose="020B0609040504020204" pitchFamily="49" charset="0"/>
            </a:endParaRPr>
          </a:p>
          <a:p>
            <a:pPr>
              <a:defRPr/>
            </a:pPr>
            <a:r>
              <a:rPr lang="en-US" sz="1800" i="1" dirty="0" smtClean="0">
                <a:latin typeface="Lucida Console" panose="020B0609040504020204" pitchFamily="49" charset="0"/>
              </a:rPr>
              <a:t>A “spamming </a:t>
            </a:r>
            <a:r>
              <a:rPr lang="en-US" sz="1800" i="1" dirty="0">
                <a:latin typeface="Lucida Console" panose="020B0609040504020204" pitchFamily="49" charset="0"/>
              </a:rPr>
              <a:t>war started at the heart of science</a:t>
            </a:r>
            <a:r>
              <a:rPr lang="en-US" sz="1800" i="1" dirty="0" smtClean="0">
                <a:latin typeface="Lucida Console" panose="020B0609040504020204" pitchFamily="49" charset="0"/>
              </a:rPr>
              <a:t>”.</a:t>
            </a:r>
          </a:p>
          <a:p>
            <a:pPr>
              <a:defRPr/>
            </a:pPr>
            <a:endParaRPr lang="en-US" sz="1200" dirty="0" smtClean="0">
              <a:latin typeface="Lucida Console" panose="020B0609040504020204" pitchFamily="49" charset="0"/>
            </a:endParaRPr>
          </a:p>
          <a:p>
            <a:pPr>
              <a:defRPr/>
            </a:pPr>
            <a:endParaRPr lang="en-US" sz="1200" dirty="0">
              <a:latin typeface="Lucida Console" panose="020B0609040504020204" pitchFamily="49" charset="0"/>
            </a:endParaRPr>
          </a:p>
          <a:p>
            <a:pPr>
              <a:defRPr/>
            </a:pPr>
            <a:endParaRPr lang="en-US" sz="1200" dirty="0" smtClean="0">
              <a:latin typeface="Lucida Console" panose="020B0609040504020204" pitchFamily="49" charset="0"/>
            </a:endParaRPr>
          </a:p>
          <a:p>
            <a:pPr>
              <a:defRPr/>
            </a:pPr>
            <a:endParaRPr lang="en-US" sz="1200" dirty="0">
              <a:latin typeface="Lucida Console" panose="020B0609040504020204" pitchFamily="49" charset="0"/>
            </a:endParaRPr>
          </a:p>
          <a:p>
            <a:pPr>
              <a:defRPr/>
            </a:pPr>
            <a:endParaRPr lang="en-US" sz="1200" dirty="0" smtClean="0">
              <a:latin typeface="Lucida Console" panose="020B0609040504020204" pitchFamily="49" charset="0"/>
            </a:endParaRPr>
          </a:p>
          <a:p>
            <a:pPr>
              <a:defRPr/>
            </a:pPr>
            <a:endParaRPr lang="en-US" sz="1200" dirty="0">
              <a:latin typeface="Lucida Console" panose="020B0609040504020204" pitchFamily="49" charset="0"/>
            </a:endParaRPr>
          </a:p>
          <a:p>
            <a:pPr>
              <a:defRPr/>
            </a:pPr>
            <a:endParaRPr lang="en-US" sz="1200" dirty="0" smtClean="0">
              <a:latin typeface="Lucida Console" panose="020B0609040504020204" pitchFamily="49" charset="0"/>
            </a:endParaRPr>
          </a:p>
          <a:p>
            <a:pPr>
              <a:defRPr/>
            </a:pPr>
            <a:endParaRPr lang="en-US" sz="1200" dirty="0">
              <a:latin typeface="Lucida Console" panose="020B0609040504020204" pitchFamily="49" charset="0"/>
            </a:endParaRPr>
          </a:p>
          <a:p>
            <a:pPr>
              <a:defRPr/>
            </a:pPr>
            <a:endParaRPr lang="en-US" sz="1200" dirty="0" smtClean="0">
              <a:latin typeface="Lucida Console" panose="020B0609040504020204" pitchFamily="49" charset="0"/>
            </a:endParaRPr>
          </a:p>
          <a:p>
            <a:pPr>
              <a:defRPr/>
            </a:pPr>
            <a:endParaRPr lang="en-US" sz="1200" dirty="0">
              <a:latin typeface="Lucida Console" panose="020B0609040504020204" pitchFamily="49" charset="0"/>
            </a:endParaRPr>
          </a:p>
          <a:p>
            <a:pPr>
              <a:defRPr/>
            </a:pPr>
            <a:r>
              <a:rPr lang="en-US" sz="1200" dirty="0" smtClean="0">
                <a:latin typeface="Lucida Console" panose="020B0609040504020204" pitchFamily="49" charset="0"/>
              </a:rPr>
              <a:t>Van </a:t>
            </a:r>
            <a:r>
              <a:rPr lang="en-US" sz="1200" dirty="0" err="1">
                <a:latin typeface="Lucida Console" panose="020B0609040504020204" pitchFamily="49" charset="0"/>
              </a:rPr>
              <a:t>Noorden</a:t>
            </a:r>
            <a:r>
              <a:rPr lang="en-US" sz="1200" dirty="0">
                <a:latin typeface="Lucida Console" panose="020B0609040504020204" pitchFamily="49" charset="0"/>
              </a:rPr>
              <a:t>, R. (2014). Publishers withdraw more than 120 gibberish papers. Nature. </a:t>
            </a:r>
            <a:r>
              <a:rPr lang="en-US" sz="1200" dirty="0" smtClean="0">
                <a:latin typeface="Lucida Console" panose="020B0609040504020204" pitchFamily="49" charset="0"/>
              </a:rPr>
              <a:t>doi:10.1038/nature.2014.14763</a:t>
            </a:r>
            <a:endParaRPr lang="de-DE" sz="1200" dirty="0">
              <a:latin typeface="Lucida Console" panose="020B0609040504020204" pitchFamily="49" charset="0"/>
            </a:endParaRPr>
          </a:p>
        </p:txBody>
      </p:sp>
    </p:spTree>
    <p:custDataLst>
      <p:tags r:id="rId1"/>
    </p:custDataLst>
    <p:extLst>
      <p:ext uri="{BB962C8B-B14F-4D97-AF65-F5344CB8AC3E}">
        <p14:creationId xmlns:p14="http://schemas.microsoft.com/office/powerpoint/2010/main" val="40741576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type="subTitle" idx="1"/>
          </p:nvPr>
        </p:nvSpPr>
        <p:spPr>
          <a:xfrm>
            <a:off x="684213" y="1341438"/>
            <a:ext cx="7488237"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John </a:t>
            </a:r>
            <a:r>
              <a:rPr lang="de-DE" altLang="de-DE" sz="2400" b="1" dirty="0" err="1" smtClean="0">
                <a:latin typeface="Lucida Console" panose="020B0609040504020204" pitchFamily="49" charset="0"/>
              </a:rPr>
              <a:t>Bohannons</a:t>
            </a:r>
            <a:r>
              <a:rPr lang="de-DE" altLang="de-DE" sz="2400" b="1" dirty="0" smtClean="0">
                <a:latin typeface="Lucida Console" panose="020B0609040504020204" pitchFamily="49" charset="0"/>
              </a:rPr>
              <a:t> Open Access </a:t>
            </a:r>
            <a:r>
              <a:rPr lang="de-DE" altLang="de-DE" sz="2400" b="1" dirty="0" err="1" smtClean="0">
                <a:latin typeface="Lucida Console" panose="020B0609040504020204" pitchFamily="49" charset="0"/>
              </a:rPr>
              <a:t>Sting</a:t>
            </a:r>
            <a:endParaRPr lang="de-DE" altLang="de-DE" sz="2400" b="1" dirty="0" smtClean="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3"/>
          <p:cNvSpPr>
            <a:spLocks noGrp="1" noChangeArrowheads="1"/>
          </p:cNvSpPr>
          <p:nvPr>
            <p:ph type="subTitle" idx="1"/>
          </p:nvPr>
        </p:nvSpPr>
        <p:spPr>
          <a:xfrm>
            <a:off x="684213" y="1341438"/>
            <a:ext cx="7991475"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Zurück zum Open Access </a:t>
            </a:r>
            <a:r>
              <a:rPr lang="de-DE" altLang="de-DE" sz="2400" b="1" dirty="0" err="1" smtClean="0">
                <a:latin typeface="Lucida Console" panose="020B0609040504020204" pitchFamily="49" charset="0"/>
              </a:rPr>
              <a:t>Sting</a:t>
            </a:r>
            <a:endParaRPr lang="de-DE" altLang="de-DE" sz="2400" b="1" dirty="0" smtClean="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Abhilfen?</a:t>
            </a: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de-DE" sz="1600" dirty="0">
                <a:latin typeface="Lucida Console" panose="020B0609040504020204" pitchFamily="49" charset="0"/>
              </a:rPr>
              <a:t>Korrumpierende Wirkung der APCs</a:t>
            </a:r>
          </a:p>
          <a:p>
            <a:pPr>
              <a:defRPr/>
            </a:pPr>
            <a:endParaRPr lang="de-DE" sz="20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Investitionen in non-profit / </a:t>
            </a:r>
            <a:r>
              <a:rPr lang="de-DE" sz="1600" dirty="0" err="1">
                <a:latin typeface="Lucida Console" panose="020B0609040504020204" pitchFamily="49" charset="0"/>
              </a:rPr>
              <a:t>community</a:t>
            </a:r>
            <a:r>
              <a:rPr lang="de-DE" sz="1600" dirty="0">
                <a:latin typeface="Lucida Console" panose="020B0609040504020204" pitchFamily="49" charset="0"/>
              </a:rPr>
              <a:t>-getriebene </a:t>
            </a:r>
            <a:r>
              <a:rPr lang="de-DE" sz="1600" dirty="0" smtClean="0">
                <a:latin typeface="Lucida Console" panose="020B0609040504020204" pitchFamily="49" charset="0"/>
              </a:rPr>
              <a:t>Publikationsinfrastrukturen</a:t>
            </a: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err="1" smtClean="0">
                <a:latin typeface="Lucida Console" panose="020B0609040504020204" pitchFamily="49" charset="0"/>
              </a:rPr>
              <a:t>Epi</a:t>
            </a:r>
            <a:r>
              <a:rPr lang="de-DE" sz="1600" dirty="0" smtClean="0">
                <a:latin typeface="Lucida Console" panose="020B0609040504020204" pitchFamily="49" charset="0"/>
              </a:rPr>
              <a:t>-Journals </a:t>
            </a:r>
            <a:r>
              <a:rPr lang="de-DE" sz="1600" dirty="0">
                <a:latin typeface="Lucida Console" panose="020B0609040504020204" pitchFamily="49" charset="0"/>
              </a:rPr>
              <a:t>der Mathematik, </a:t>
            </a:r>
            <a:r>
              <a:rPr lang="de-DE" sz="1600" dirty="0">
                <a:latin typeface="Lucida Console" panose="020B0609040504020204" pitchFamily="49" charset="0"/>
                <a:hlinkClick r:id="rId3"/>
              </a:rPr>
              <a:t>http://episciences.org</a:t>
            </a:r>
            <a:r>
              <a:rPr lang="de-DE" sz="1600" dirty="0" smtClean="0">
                <a:latin typeface="Lucida Console" panose="020B0609040504020204" pitchFamily="49" charset="0"/>
                <a:hlinkClick r:id="rId3"/>
              </a:rPr>
              <a:t>/</a:t>
            </a:r>
            <a:r>
              <a:rPr lang="de-DE" sz="1600" dirty="0" smtClean="0">
                <a:latin typeface="Lucida Console" panose="020B0609040504020204" pitchFamily="49" charset="0"/>
              </a:rPr>
              <a:t> </a:t>
            </a:r>
            <a:r>
              <a:rPr lang="de-DE" sz="2000" dirty="0">
                <a:latin typeface="Lucida Console" panose="020B0609040504020204" pitchFamily="49" charset="0"/>
              </a:rPr>
              <a:t/>
            </a:r>
            <a:br>
              <a:rPr lang="de-DE" sz="2000" dirty="0">
                <a:latin typeface="Lucida Console" panose="020B0609040504020204" pitchFamily="49" charset="0"/>
              </a:rPr>
            </a:br>
            <a:r>
              <a:rPr lang="de-DE" sz="1200" dirty="0">
                <a:latin typeface="Lucida Console" panose="020B0609040504020204" pitchFamily="49" charset="0"/>
              </a:rPr>
              <a:t>Herb, U. (2013). Die Renaissance der Overlay-Journals. Mathematiker erproben das Publizieren ohne Verlage. Telepolis, (24.01.2013). </a:t>
            </a:r>
            <a:r>
              <a:rPr lang="de-DE" sz="1200" dirty="0">
                <a:latin typeface="Lucida Console" panose="020B0609040504020204" pitchFamily="49" charset="0"/>
                <a:hlinkClick r:id="rId4"/>
              </a:rPr>
              <a:t>http://www.heise.de/tp/blogs/10/153611</a:t>
            </a:r>
            <a:endParaRPr lang="de-DE" sz="1200" dirty="0">
              <a:latin typeface="Lucida Console" panose="020B0609040504020204" pitchFamily="49" charset="0"/>
            </a:endParaRP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smtClean="0">
                <a:latin typeface="Lucida Console" panose="020B0609040504020204" pitchFamily="49" charset="0"/>
              </a:rPr>
              <a:t>Submission </a:t>
            </a:r>
            <a:r>
              <a:rPr lang="de-DE" sz="1600" dirty="0" err="1">
                <a:latin typeface="Lucida Console" panose="020B0609040504020204" pitchFamily="49" charset="0"/>
              </a:rPr>
              <a:t>Fees</a:t>
            </a:r>
            <a:r>
              <a:rPr lang="de-DE" sz="1600" dirty="0">
                <a:latin typeface="Lucida Console" panose="020B0609040504020204" pitchFamily="49" charset="0"/>
              </a:rPr>
              <a:t> anstelle der APCs (?)</a:t>
            </a:r>
          </a:p>
          <a:p>
            <a:pPr>
              <a:defRPr/>
            </a:pPr>
            <a:endParaRPr lang="de-DE" sz="2000" dirty="0">
              <a:latin typeface="Lucida Console" panose="020B0609040504020204" pitchFamily="49" charset="0"/>
            </a:endParaRPr>
          </a:p>
          <a:p>
            <a:pPr>
              <a:defRPr/>
            </a:pPr>
            <a:endParaRPr lang="de-DE" sz="1200" dirty="0">
              <a:latin typeface="Lucida Console" panose="020B0609040504020204" pitchFamily="49" charset="0"/>
            </a:endParaRPr>
          </a:p>
          <a:p>
            <a:pPr>
              <a:defRPr/>
            </a:pPr>
            <a:endParaRPr lang="de-DE" sz="1200"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Abhilfen?</a:t>
            </a:r>
          </a:p>
          <a:p>
            <a:pPr>
              <a:defRPr/>
            </a:pPr>
            <a:endParaRPr lang="de-DE" sz="1800" dirty="0">
              <a:latin typeface="Lucida Console" panose="020B0609040504020204" pitchFamily="49" charset="0"/>
            </a:endParaRPr>
          </a:p>
          <a:p>
            <a:pPr>
              <a:defRPr/>
            </a:pPr>
            <a:endParaRPr lang="de-DE" sz="1800" dirty="0">
              <a:latin typeface="Lucida Console" panose="020B0609040504020204" pitchFamily="49" charset="0"/>
            </a:endParaRPr>
          </a:p>
          <a:p>
            <a:pPr>
              <a:defRPr/>
            </a:pPr>
            <a:r>
              <a:rPr lang="de-DE" sz="1600" dirty="0">
                <a:latin typeface="Lucida Console" panose="020B0609040504020204" pitchFamily="49" charset="0"/>
              </a:rPr>
              <a:t>Trügerische Effekte der Peer Review</a:t>
            </a:r>
          </a:p>
          <a:p>
            <a:pPr>
              <a:defRPr/>
            </a:pPr>
            <a:endParaRPr lang="de-DE" sz="16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Open Review</a:t>
            </a: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smtClean="0">
                <a:latin typeface="Lucida Console" panose="020B0609040504020204" pitchFamily="49" charset="0"/>
              </a:rPr>
              <a:t>Post </a:t>
            </a:r>
            <a:r>
              <a:rPr lang="de-DE" sz="1600" dirty="0" err="1">
                <a:latin typeface="Lucida Console" panose="020B0609040504020204" pitchFamily="49" charset="0"/>
              </a:rPr>
              <a:t>Publication</a:t>
            </a:r>
            <a:r>
              <a:rPr lang="de-DE" sz="1600" dirty="0">
                <a:latin typeface="Lucida Console" panose="020B0609040504020204" pitchFamily="49" charset="0"/>
              </a:rPr>
              <a:t> Review </a:t>
            </a:r>
          </a:p>
          <a:p>
            <a:pPr>
              <a:defRPr/>
            </a:pPr>
            <a:endParaRPr lang="de-DE" sz="1600" dirty="0">
              <a:latin typeface="Lucida Console" panose="020B0609040504020204" pitchFamily="49" charset="0"/>
            </a:endParaRPr>
          </a:p>
          <a:p>
            <a:pPr>
              <a:defRPr/>
            </a:pPr>
            <a:endParaRPr lang="de-DE" sz="1600" dirty="0">
              <a:latin typeface="Lucida Console" panose="020B0609040504020204" pitchFamily="49" charset="0"/>
            </a:endParaRPr>
          </a:p>
          <a:p>
            <a:pPr>
              <a:defRPr/>
            </a:pPr>
            <a:endParaRPr lang="de-DE" sz="1200"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1521" y="549275"/>
            <a:ext cx="864096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Abhilfen?</a:t>
            </a:r>
          </a:p>
          <a:p>
            <a:pPr>
              <a:defRPr/>
            </a:pPr>
            <a:endParaRPr lang="de-DE" sz="2000" dirty="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de-DE" sz="1600" dirty="0" err="1">
                <a:latin typeface="Lucida Console" panose="020B0609040504020204" pitchFamily="49" charset="0"/>
              </a:rPr>
              <a:t>Blacklists</a:t>
            </a:r>
            <a:r>
              <a:rPr lang="de-DE" sz="1600" dirty="0">
                <a:latin typeface="Lucida Console" panose="020B0609040504020204" pitchFamily="49" charset="0"/>
              </a:rPr>
              <a:t>, </a:t>
            </a:r>
            <a:r>
              <a:rPr lang="de-DE" sz="1600" dirty="0" err="1">
                <a:latin typeface="Lucida Console" panose="020B0609040504020204" pitchFamily="49" charset="0"/>
              </a:rPr>
              <a:t>Whitelists</a:t>
            </a:r>
            <a:r>
              <a:rPr lang="de-DE" sz="1600" dirty="0">
                <a:latin typeface="Lucida Console" panose="020B0609040504020204" pitchFamily="49" charset="0"/>
              </a:rPr>
              <a:t>, </a:t>
            </a:r>
            <a:r>
              <a:rPr lang="de-DE" sz="1600" dirty="0" smtClean="0">
                <a:latin typeface="Lucida Console" panose="020B0609040504020204" pitchFamily="49" charset="0"/>
              </a:rPr>
              <a:t>Kompetenzen</a:t>
            </a:r>
            <a:endParaRPr lang="de-DE" sz="1600" dirty="0">
              <a:latin typeface="Lucida Console" panose="020B0609040504020204" pitchFamily="49" charset="0"/>
            </a:endParaRPr>
          </a:p>
          <a:p>
            <a:pPr>
              <a:defRPr/>
            </a:pPr>
            <a:endParaRPr lang="de-DE" sz="16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Liste der </a:t>
            </a:r>
            <a:r>
              <a:rPr lang="de-DE" sz="1600" dirty="0" err="1">
                <a:latin typeface="Lucida Console" panose="020B0609040504020204" pitchFamily="49" charset="0"/>
              </a:rPr>
              <a:t>Predatory</a:t>
            </a:r>
            <a:r>
              <a:rPr lang="de-DE" sz="1600" dirty="0">
                <a:latin typeface="Lucida Console" panose="020B0609040504020204" pitchFamily="49" charset="0"/>
              </a:rPr>
              <a:t> </a:t>
            </a:r>
            <a:r>
              <a:rPr lang="de-DE" sz="1600" strike="dblStrike" dirty="0">
                <a:latin typeface="Lucida Console" panose="020B0609040504020204" pitchFamily="49" charset="0"/>
              </a:rPr>
              <a:t>Open Access</a:t>
            </a:r>
            <a:r>
              <a:rPr lang="de-DE" sz="1600" dirty="0">
                <a:latin typeface="Lucida Console" panose="020B0609040504020204" pitchFamily="49" charset="0"/>
              </a:rPr>
              <a:t> </a:t>
            </a:r>
            <a:r>
              <a:rPr lang="de-DE" sz="1600" dirty="0" smtClean="0">
                <a:latin typeface="Lucida Console" panose="020B0609040504020204" pitchFamily="49" charset="0"/>
              </a:rPr>
              <a:t>Publishers</a:t>
            </a:r>
            <a:br>
              <a:rPr lang="de-DE" sz="1600" dirty="0" smtClean="0">
                <a:latin typeface="Lucida Console" panose="020B0609040504020204" pitchFamily="49" charset="0"/>
              </a:rPr>
            </a:br>
            <a:endParaRPr lang="de-DE" sz="16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Zertifizierung der seriösen </a:t>
            </a:r>
            <a:r>
              <a:rPr lang="de-DE" sz="1600" dirty="0" smtClean="0">
                <a:latin typeface="Lucida Console" panose="020B0609040504020204" pitchFamily="49" charset="0"/>
              </a:rPr>
              <a:t>Publisher</a:t>
            </a:r>
            <a:r>
              <a:rPr lang="de-DE" sz="1800" dirty="0" smtClean="0">
                <a:latin typeface="Lucida Console" panose="020B0609040504020204" pitchFamily="49" charset="0"/>
              </a:rPr>
              <a:t/>
            </a:r>
            <a:br>
              <a:rPr lang="de-DE" sz="1800" dirty="0" smtClean="0">
                <a:latin typeface="Lucida Console" panose="020B0609040504020204" pitchFamily="49" charset="0"/>
              </a:rPr>
            </a:br>
            <a:endParaRPr lang="de-DE" sz="1800" dirty="0">
              <a:latin typeface="Lucida Console" panose="020B0609040504020204" pitchFamily="49" charset="0"/>
            </a:endParaRPr>
          </a:p>
          <a:p>
            <a:pPr marL="342900" indent="-342900">
              <a:buFont typeface="Arial" panose="020B0604020202020204" pitchFamily="34" charset="0"/>
              <a:buChar char="•"/>
              <a:defRPr/>
            </a:pPr>
            <a:r>
              <a:rPr lang="de-DE" sz="1600" dirty="0">
                <a:latin typeface="Lucida Console" panose="020B0609040504020204" pitchFamily="49" charset="0"/>
              </a:rPr>
              <a:t>Transparency </a:t>
            </a:r>
            <a:r>
              <a:rPr lang="de-DE" sz="1600" dirty="0" smtClean="0">
                <a:latin typeface="Lucida Console" panose="020B0609040504020204" pitchFamily="49" charset="0"/>
              </a:rPr>
              <a:t>Index</a:t>
            </a:r>
            <a:r>
              <a:rPr lang="de-DE" sz="2000" dirty="0">
                <a:latin typeface="Lucida Console" panose="020B0609040504020204" pitchFamily="49" charset="0"/>
              </a:rPr>
              <a:t/>
            </a:r>
            <a:br>
              <a:rPr lang="de-DE" sz="2000" dirty="0">
                <a:latin typeface="Lucida Console" panose="020B0609040504020204" pitchFamily="49" charset="0"/>
              </a:rPr>
            </a:br>
            <a:r>
              <a:rPr lang="en-US" sz="1200" dirty="0">
                <a:latin typeface="Lucida Console" panose="020B0609040504020204" pitchFamily="49" charset="0"/>
              </a:rPr>
              <a:t>Marcus, A., &amp; </a:t>
            </a:r>
            <a:r>
              <a:rPr lang="en-US" sz="1200" dirty="0" err="1">
                <a:latin typeface="Lucida Console" panose="020B0609040504020204" pitchFamily="49" charset="0"/>
              </a:rPr>
              <a:t>Oransky</a:t>
            </a:r>
            <a:r>
              <a:rPr lang="en-US" sz="1200" dirty="0">
                <a:latin typeface="Lucida Console" panose="020B0609040504020204" pitchFamily="49" charset="0"/>
              </a:rPr>
              <a:t>, I. (2012). Bring On the Transparency Index. The Scientist, (1. August). </a:t>
            </a:r>
            <a:r>
              <a:rPr lang="en-US" sz="1200" dirty="0">
                <a:latin typeface="Lucida Console" panose="020B0609040504020204" pitchFamily="49" charset="0"/>
                <a:hlinkClick r:id="rId3"/>
              </a:rPr>
              <a:t>http://the-scientist.com/2012/08/01/bring-on-the-transparency-index</a:t>
            </a:r>
            <a:r>
              <a:rPr lang="en-US" sz="1200" dirty="0">
                <a:latin typeface="Lucida Console" panose="020B0609040504020204" pitchFamily="49" charset="0"/>
              </a:rPr>
              <a:t> </a:t>
            </a:r>
          </a:p>
          <a:p>
            <a:pPr marL="342900" indent="-342900">
              <a:buFont typeface="Arial" panose="020B0604020202020204" pitchFamily="34" charset="0"/>
              <a:buChar char="•"/>
              <a:defRPr/>
            </a:pPr>
            <a:endParaRPr lang="en-US" sz="1800" dirty="0" smtClean="0">
              <a:latin typeface="Lucida Console" panose="020B0609040504020204" pitchFamily="49" charset="0"/>
            </a:endParaRPr>
          </a:p>
          <a:p>
            <a:pPr marL="342900" indent="-342900">
              <a:buFont typeface="Arial" panose="020B0604020202020204" pitchFamily="34" charset="0"/>
              <a:buChar char="•"/>
              <a:defRPr/>
            </a:pPr>
            <a:r>
              <a:rPr lang="en-US" sz="1600" dirty="0" err="1" smtClean="0">
                <a:latin typeface="Lucida Console" panose="020B0609040504020204" pitchFamily="49" charset="0"/>
              </a:rPr>
              <a:t>Publikationskompetenzen</a:t>
            </a:r>
            <a:r>
              <a:rPr lang="en-US" sz="1600" dirty="0" smtClean="0">
                <a:latin typeface="Lucida Console" panose="020B0609040504020204" pitchFamily="49" charset="0"/>
              </a:rPr>
              <a:t> </a:t>
            </a:r>
            <a:r>
              <a:rPr lang="en-US" sz="1600" dirty="0">
                <a:latin typeface="Lucida Console" panose="020B0609040504020204" pitchFamily="49" charset="0"/>
              </a:rPr>
              <a:t>der </a:t>
            </a:r>
            <a:r>
              <a:rPr lang="en-US" sz="1600" dirty="0" err="1">
                <a:latin typeface="Lucida Console" panose="020B0609040504020204" pitchFamily="49" charset="0"/>
              </a:rPr>
              <a:t>Wissenschaftler</a:t>
            </a:r>
            <a:endParaRPr lang="de-DE" sz="1600" dirty="0">
              <a:latin typeface="Lucida Console" panose="020B0609040504020204" pitchFamily="49" charset="0"/>
            </a:endParaRPr>
          </a:p>
          <a:p>
            <a:pPr>
              <a:defRPr/>
            </a:pPr>
            <a:endParaRPr lang="de-DE" sz="2000" dirty="0">
              <a:latin typeface="Lucida Console" panose="020B0609040504020204" pitchFamily="49" charset="0"/>
            </a:endParaRPr>
          </a:p>
          <a:p>
            <a:pPr>
              <a:defRPr/>
            </a:pPr>
            <a:endParaRPr lang="de-DE" sz="1200" dirty="0">
              <a:latin typeface="Lucida Console" panose="020B0609040504020204" pitchFamily="49" charset="0"/>
            </a:endParaRPr>
          </a:p>
          <a:p>
            <a:pPr>
              <a:defRPr/>
            </a:pPr>
            <a:endParaRPr lang="de-DE" sz="1200"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3"/>
          <p:cNvSpPr>
            <a:spLocks noGrp="1" noChangeArrowheads="1"/>
          </p:cNvSpPr>
          <p:nvPr>
            <p:ph type="subTitle" idx="1"/>
          </p:nvPr>
        </p:nvSpPr>
        <p:spPr>
          <a:xfrm>
            <a:off x="684213" y="1341438"/>
            <a:ext cx="7991475"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Die Pointe</a:t>
            </a:r>
          </a:p>
        </p:txBody>
      </p:sp>
    </p:spTree>
    <p:custDataLst>
      <p:tags r:id="rId1"/>
    </p:custData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1800" b="1" dirty="0" err="1">
                <a:latin typeface="Lucida Console" panose="020B0609040504020204" pitchFamily="49" charset="0"/>
              </a:rPr>
              <a:t>Honi</a:t>
            </a:r>
            <a:r>
              <a:rPr lang="fr-FR" sz="1800" b="1" dirty="0">
                <a:latin typeface="Lucida Console" panose="020B0609040504020204" pitchFamily="49" charset="0"/>
              </a:rPr>
              <a:t> soit qui mal y pense …</a:t>
            </a:r>
            <a:endParaRPr lang="de-DE" sz="1800" dirty="0">
              <a:latin typeface="Lucida Console" panose="020B0609040504020204" pitchFamily="49" charset="0"/>
            </a:endParaRPr>
          </a:p>
          <a:p>
            <a:pPr>
              <a:defRPr/>
            </a:pPr>
            <a:endParaRPr lang="de-DE" sz="2000" dirty="0" smtClean="0">
              <a:latin typeface="Lucida Console" panose="020B0609040504020204" pitchFamily="49" charset="0"/>
            </a:endParaRPr>
          </a:p>
          <a:p>
            <a:pPr>
              <a:defRPr/>
            </a:pPr>
            <a:endParaRPr lang="de-DE" sz="2000" dirty="0">
              <a:latin typeface="Lucida Console" panose="020B0609040504020204" pitchFamily="49" charset="0"/>
            </a:endParaRPr>
          </a:p>
          <a:p>
            <a:pPr>
              <a:defRPr/>
            </a:pPr>
            <a:r>
              <a:rPr lang="en-US" sz="1600" dirty="0">
                <a:latin typeface="Lucida Console" panose="020B0609040504020204" pitchFamily="49" charset="0"/>
              </a:rPr>
              <a:t>American Association for the Advancement of Science (</a:t>
            </a:r>
            <a:r>
              <a:rPr lang="en-US" sz="1600" dirty="0" err="1">
                <a:latin typeface="Lucida Console" panose="020B0609040504020204" pitchFamily="49" charset="0"/>
              </a:rPr>
              <a:t>Herausgeber</a:t>
            </a:r>
            <a:r>
              <a:rPr lang="en-US" sz="1600" dirty="0">
                <a:latin typeface="Lucida Console" panose="020B0609040504020204" pitchFamily="49" charset="0"/>
              </a:rPr>
              <a:t> von </a:t>
            </a:r>
            <a:r>
              <a:rPr lang="en-US" sz="1600" i="1" dirty="0">
                <a:latin typeface="Lucida Console" panose="020B0609040504020204" pitchFamily="49" charset="0"/>
              </a:rPr>
              <a:t>Science</a:t>
            </a:r>
            <a:r>
              <a:rPr lang="en-US" sz="1600" dirty="0">
                <a:latin typeface="Lucida Console" panose="020B0609040504020204" pitchFamily="49" charset="0"/>
              </a:rPr>
              <a:t>) </a:t>
            </a:r>
            <a:r>
              <a:rPr lang="en-US" sz="1600" dirty="0" err="1">
                <a:latin typeface="Lucida Console" panose="020B0609040504020204" pitchFamily="49" charset="0"/>
              </a:rPr>
              <a:t>startet</a:t>
            </a:r>
            <a:r>
              <a:rPr lang="en-US" sz="1600" dirty="0">
                <a:latin typeface="Lucida Console" panose="020B0609040504020204" pitchFamily="49" charset="0"/>
              </a:rPr>
              <a:t> 2015 </a:t>
            </a:r>
            <a:r>
              <a:rPr lang="en-US" sz="1600" dirty="0" err="1">
                <a:latin typeface="Lucida Console" panose="020B0609040504020204" pitchFamily="49" charset="0"/>
              </a:rPr>
              <a:t>ein</a:t>
            </a:r>
            <a:r>
              <a:rPr lang="en-US" sz="1600" dirty="0">
                <a:latin typeface="Lucida Console" panose="020B0609040504020204" pitchFamily="49" charset="0"/>
              </a:rPr>
              <a:t> Open Access Journal</a:t>
            </a:r>
          </a:p>
          <a:p>
            <a:pPr>
              <a:defRPr/>
            </a:pPr>
            <a:endParaRPr lang="en-US" sz="1600" dirty="0">
              <a:latin typeface="Lucida Console" panose="020B0609040504020204" pitchFamily="49" charset="0"/>
            </a:endParaRPr>
          </a:p>
          <a:p>
            <a:pPr marL="342900" indent="-342900">
              <a:buFont typeface="Arial" panose="020B0604020202020204" pitchFamily="34" charset="0"/>
              <a:buChar char="•"/>
              <a:defRPr/>
            </a:pPr>
            <a:r>
              <a:rPr lang="en-US" sz="1600" dirty="0">
                <a:latin typeface="Lucida Console" panose="020B0609040504020204" pitchFamily="49" charset="0"/>
              </a:rPr>
              <a:t>Content: </a:t>
            </a:r>
            <a:r>
              <a:rPr lang="en-US" sz="1600" dirty="0" err="1">
                <a:latin typeface="Lucida Console" panose="020B0609040504020204" pitchFamily="49" charset="0"/>
              </a:rPr>
              <a:t>Artikel</a:t>
            </a:r>
            <a:r>
              <a:rPr lang="en-US" sz="1600" dirty="0">
                <a:latin typeface="Lucida Console" panose="020B0609040504020204" pitchFamily="49" charset="0"/>
              </a:rPr>
              <a:t>, die </a:t>
            </a:r>
            <a:r>
              <a:rPr lang="en-US" sz="1600" dirty="0" err="1">
                <a:latin typeface="Lucida Console" panose="020B0609040504020204" pitchFamily="49" charset="0"/>
              </a:rPr>
              <a:t>nicht</a:t>
            </a:r>
            <a:r>
              <a:rPr lang="en-US" sz="1600" dirty="0">
                <a:latin typeface="Lucida Console" panose="020B0609040504020204" pitchFamily="49" charset="0"/>
              </a:rPr>
              <a:t> in </a:t>
            </a:r>
            <a:r>
              <a:rPr lang="en-US" sz="1600" i="1" dirty="0">
                <a:latin typeface="Lucida Console" panose="020B0609040504020204" pitchFamily="49" charset="0"/>
              </a:rPr>
              <a:t>Science</a:t>
            </a:r>
            <a:r>
              <a:rPr lang="en-US" sz="1600" dirty="0">
                <a:latin typeface="Lucida Console" panose="020B0609040504020204" pitchFamily="49" charset="0"/>
              </a:rPr>
              <a:t> </a:t>
            </a:r>
            <a:r>
              <a:rPr lang="en-US" sz="1600" dirty="0" err="1">
                <a:latin typeface="Lucida Console" panose="020B0609040504020204" pitchFamily="49" charset="0"/>
              </a:rPr>
              <a:t>erscheinen</a:t>
            </a:r>
            <a:r>
              <a:rPr lang="en-US" sz="1600" dirty="0">
                <a:latin typeface="Lucida Console" panose="020B0609040504020204" pitchFamily="49" charset="0"/>
              </a:rPr>
              <a:t> </a:t>
            </a:r>
            <a:endParaRPr lang="de-DE" sz="1600" dirty="0">
              <a:latin typeface="Lucida Console" panose="020B0609040504020204" pitchFamily="49" charset="0"/>
            </a:endParaRPr>
          </a:p>
          <a:p>
            <a:pPr marL="342900" indent="-342900">
              <a:buFont typeface="Arial" panose="020B0604020202020204" pitchFamily="34" charset="0"/>
              <a:buChar char="•"/>
              <a:defRPr/>
            </a:pPr>
            <a:r>
              <a:rPr lang="en-US" sz="1600" dirty="0" err="1">
                <a:latin typeface="Lucida Console" panose="020B0609040504020204" pitchFamily="49" charset="0"/>
              </a:rPr>
              <a:t>Finanzierung</a:t>
            </a:r>
            <a:r>
              <a:rPr lang="en-US" sz="1600" dirty="0">
                <a:latin typeface="Lucida Console" panose="020B0609040504020204" pitchFamily="49" charset="0"/>
              </a:rPr>
              <a:t>: APCs</a:t>
            </a:r>
          </a:p>
          <a:p>
            <a:pPr>
              <a:defRPr/>
            </a:pPr>
            <a:endParaRPr lang="en-US" sz="1600" dirty="0" smtClean="0">
              <a:latin typeface="Lucida Console" panose="020B0609040504020204" pitchFamily="49" charset="0"/>
            </a:endParaRPr>
          </a:p>
          <a:p>
            <a:pPr>
              <a:defRPr/>
            </a:pPr>
            <a:endParaRPr lang="en-US" sz="1600" dirty="0">
              <a:latin typeface="Lucida Console" panose="020B0609040504020204" pitchFamily="49" charset="0"/>
            </a:endParaRPr>
          </a:p>
          <a:p>
            <a:pPr>
              <a:defRPr/>
            </a:pPr>
            <a:r>
              <a:rPr lang="de-DE" sz="1600" dirty="0" smtClean="0">
                <a:latin typeface="Lucida Console" panose="020B0609040504020204" pitchFamily="49" charset="0"/>
              </a:rPr>
              <a:t>Effekt:</a:t>
            </a:r>
          </a:p>
          <a:p>
            <a:pPr marL="285750" indent="-285750">
              <a:buFont typeface="Arial" panose="020B0604020202020204" pitchFamily="34" charset="0"/>
              <a:buChar char="•"/>
              <a:defRPr/>
            </a:pPr>
            <a:r>
              <a:rPr lang="de-DE" sz="1600" dirty="0" smtClean="0">
                <a:latin typeface="Lucida Console" panose="020B0609040504020204" pitchFamily="49" charset="0"/>
              </a:rPr>
              <a:t>Beiträge</a:t>
            </a:r>
            <a:r>
              <a:rPr lang="de-DE" sz="1600" dirty="0">
                <a:latin typeface="Lucida Console" panose="020B0609040504020204" pitchFamily="49" charset="0"/>
              </a:rPr>
              <a:t>, die keinen Gewinn aus Subskriptionen einbringen, generieren durch APCs </a:t>
            </a:r>
            <a:r>
              <a:rPr lang="de-DE" sz="1600" dirty="0" smtClean="0">
                <a:latin typeface="Lucida Console" panose="020B0609040504020204" pitchFamily="49" charset="0"/>
              </a:rPr>
              <a:t>Zusatzeinnahmen</a:t>
            </a:r>
          </a:p>
          <a:p>
            <a:pPr marL="285750" indent="-285750">
              <a:buFont typeface="Arial" panose="020B0604020202020204" pitchFamily="34" charset="0"/>
              <a:buChar char="•"/>
              <a:defRPr/>
            </a:pPr>
            <a:r>
              <a:rPr lang="de-DE" sz="1600" dirty="0" smtClean="0">
                <a:latin typeface="Lucida Console" panose="020B0609040504020204" pitchFamily="49" charset="0"/>
              </a:rPr>
              <a:t>geringer </a:t>
            </a:r>
            <a:r>
              <a:rPr lang="de-DE" sz="1600" dirty="0">
                <a:latin typeface="Lucida Console" panose="020B0609040504020204" pitchFamily="49" charset="0"/>
              </a:rPr>
              <a:t>Aufwand, </a:t>
            </a:r>
            <a:r>
              <a:rPr lang="de-DE" sz="1600" dirty="0" smtClean="0">
                <a:latin typeface="Lucida Console" panose="020B0609040504020204" pitchFamily="49" charset="0"/>
              </a:rPr>
              <a:t>Peer </a:t>
            </a:r>
            <a:r>
              <a:rPr lang="de-DE" sz="1600" dirty="0">
                <a:latin typeface="Lucida Console" panose="020B0609040504020204" pitchFamily="49" charset="0"/>
              </a:rPr>
              <a:t>Review ist bereits </a:t>
            </a:r>
            <a:r>
              <a:rPr lang="de-DE" sz="1600" dirty="0" smtClean="0">
                <a:latin typeface="Lucida Console" panose="020B0609040504020204" pitchFamily="49" charset="0"/>
              </a:rPr>
              <a:t>erfolgt </a:t>
            </a:r>
            <a:endParaRPr lang="en-US" sz="1600" dirty="0">
              <a:latin typeface="Lucida Console" panose="020B0609040504020204" pitchFamily="49" charset="0"/>
            </a:endParaRPr>
          </a:p>
          <a:p>
            <a:pPr>
              <a:defRPr/>
            </a:pPr>
            <a:endParaRPr lang="en-US" sz="1800" dirty="0" smtClean="0">
              <a:latin typeface="Lucida Console" panose="020B0609040504020204" pitchFamily="49" charset="0"/>
            </a:endParaRPr>
          </a:p>
          <a:p>
            <a:pPr>
              <a:defRPr/>
            </a:pPr>
            <a:endParaRPr lang="en-US" sz="1800" dirty="0">
              <a:latin typeface="Lucida Console" panose="020B0609040504020204" pitchFamily="49" charset="0"/>
            </a:endParaRPr>
          </a:p>
          <a:p>
            <a:pPr>
              <a:defRPr/>
            </a:pPr>
            <a:endParaRPr lang="en-US" sz="1800" dirty="0">
              <a:latin typeface="Lucida Console" panose="020B0609040504020204" pitchFamily="49" charset="0"/>
            </a:endParaRPr>
          </a:p>
          <a:p>
            <a:pPr>
              <a:defRPr/>
            </a:pPr>
            <a:r>
              <a:rPr lang="de-DE" sz="1200" dirty="0">
                <a:latin typeface="Lucida Console" panose="020B0609040504020204" pitchFamily="49" charset="0"/>
              </a:rPr>
              <a:t>Herb, U. (2014): </a:t>
            </a:r>
            <a:r>
              <a:rPr lang="fr-FR" sz="1200" dirty="0">
                <a:latin typeface="Lucida Console" panose="020B0609040504020204" pitchFamily="49" charset="0"/>
              </a:rPr>
              <a:t>Science </a:t>
            </a:r>
            <a:r>
              <a:rPr lang="fr-FR" sz="1200" dirty="0" err="1">
                <a:latin typeface="Lucida Console" panose="020B0609040504020204" pitchFamily="49" charset="0"/>
              </a:rPr>
              <a:t>goes</a:t>
            </a:r>
            <a:r>
              <a:rPr lang="fr-FR" sz="1200" dirty="0">
                <a:latin typeface="Lucida Console" panose="020B0609040504020204" pitchFamily="49" charset="0"/>
              </a:rPr>
              <a:t> Open Access: </a:t>
            </a:r>
            <a:r>
              <a:rPr lang="fr-FR" sz="1200" dirty="0" err="1">
                <a:latin typeface="Lucida Console" panose="020B0609040504020204" pitchFamily="49" charset="0"/>
              </a:rPr>
              <a:t>Honi</a:t>
            </a:r>
            <a:r>
              <a:rPr lang="fr-FR" sz="1200" dirty="0">
                <a:latin typeface="Lucida Console" panose="020B0609040504020204" pitchFamily="49" charset="0"/>
              </a:rPr>
              <a:t> soit qui mal y pense</a:t>
            </a:r>
            <a:r>
              <a:rPr lang="de-DE" sz="1200" dirty="0">
                <a:latin typeface="Lucida Console" panose="020B0609040504020204" pitchFamily="49" charset="0"/>
              </a:rPr>
              <a:t>. </a:t>
            </a:r>
            <a:r>
              <a:rPr lang="de-DE" sz="1200" i="1" dirty="0" err="1">
                <a:latin typeface="Lucida Console" panose="020B0609040504020204" pitchFamily="49" charset="0"/>
              </a:rPr>
              <a:t>scinoptica</a:t>
            </a:r>
            <a:r>
              <a:rPr lang="de-DE" sz="1200" i="1" dirty="0">
                <a:latin typeface="Lucida Console" panose="020B0609040504020204" pitchFamily="49" charset="0"/>
              </a:rPr>
              <a:t> Blog</a:t>
            </a:r>
            <a:r>
              <a:rPr lang="de-DE" sz="1200" dirty="0">
                <a:latin typeface="Lucida Console" panose="020B0609040504020204" pitchFamily="49" charset="0"/>
              </a:rPr>
              <a:t>, 19. Februar 2014, </a:t>
            </a:r>
            <a:r>
              <a:rPr lang="de-DE" sz="1200" dirty="0">
                <a:latin typeface="Lucida Console" panose="020B0609040504020204" pitchFamily="49" charset="0"/>
                <a:hlinkClick r:id="rId3"/>
              </a:rPr>
              <a:t>http://</a:t>
            </a:r>
            <a:r>
              <a:rPr lang="de-DE" sz="1200" dirty="0" smtClean="0">
                <a:latin typeface="Lucida Console" panose="020B0609040504020204" pitchFamily="49" charset="0"/>
                <a:hlinkClick r:id="rId3"/>
              </a:rPr>
              <a:t>www.scinoptica.com/pages/topics/science-advances-oder-science-goes-open-access.php</a:t>
            </a:r>
            <a:endParaRPr lang="de-DE" sz="1200"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1371600" y="2463800"/>
            <a:ext cx="6878638" cy="20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tabLst>
                <a:tab pos="363538" algn="l"/>
              </a:tabLst>
              <a:defRPr sz="3200">
                <a:solidFill>
                  <a:schemeClr val="tx1"/>
                </a:solidFill>
                <a:latin typeface="Arial" charset="0"/>
              </a:defRPr>
            </a:lvl1pPr>
            <a:lvl2pPr marL="742950" indent="-285750" eaLnBrk="0" hangingPunct="0">
              <a:spcBef>
                <a:spcPct val="20000"/>
              </a:spcBef>
              <a:buChar char="–"/>
              <a:tabLst>
                <a:tab pos="363538" algn="l"/>
              </a:tabLst>
              <a:defRPr sz="2800">
                <a:solidFill>
                  <a:schemeClr val="tx1"/>
                </a:solidFill>
                <a:latin typeface="Arial" charset="0"/>
              </a:defRPr>
            </a:lvl2pPr>
            <a:lvl3pPr marL="1143000" indent="-228600" eaLnBrk="0" hangingPunct="0">
              <a:spcBef>
                <a:spcPct val="20000"/>
              </a:spcBef>
              <a:buChar char="•"/>
              <a:tabLst>
                <a:tab pos="363538" algn="l"/>
              </a:tabLst>
              <a:defRPr sz="2400">
                <a:solidFill>
                  <a:schemeClr val="tx1"/>
                </a:solidFill>
                <a:latin typeface="Arial" charset="0"/>
              </a:defRPr>
            </a:lvl3pPr>
            <a:lvl4pPr marL="1600200" indent="-228600" eaLnBrk="0" hangingPunct="0">
              <a:spcBef>
                <a:spcPct val="20000"/>
              </a:spcBef>
              <a:buChar char="–"/>
              <a:tabLst>
                <a:tab pos="363538" algn="l"/>
              </a:tabLst>
              <a:defRPr sz="2000">
                <a:solidFill>
                  <a:schemeClr val="tx1"/>
                </a:solidFill>
                <a:latin typeface="Arial" charset="0"/>
              </a:defRPr>
            </a:lvl4pPr>
            <a:lvl5pPr marL="2057400" indent="-228600" eaLnBrk="0" hangingPunct="0">
              <a:spcBef>
                <a:spcPct val="20000"/>
              </a:spcBef>
              <a:buChar char="»"/>
              <a:tabLst>
                <a:tab pos="363538" algn="l"/>
              </a:tabLst>
              <a:defRPr sz="2000">
                <a:solidFill>
                  <a:schemeClr val="tx1"/>
                </a:solidFill>
                <a:latin typeface="Arial" charset="0"/>
              </a:defRPr>
            </a:lvl5pPr>
            <a:lvl6pPr marL="2514600" indent="-228600" eaLnBrk="0" fontAlgn="base" hangingPunct="0">
              <a:spcBef>
                <a:spcPct val="20000"/>
              </a:spcBef>
              <a:spcAft>
                <a:spcPct val="0"/>
              </a:spcAft>
              <a:buChar char="»"/>
              <a:tabLst>
                <a:tab pos="363538" algn="l"/>
              </a:tabLst>
              <a:defRPr sz="2000">
                <a:solidFill>
                  <a:schemeClr val="tx1"/>
                </a:solidFill>
                <a:latin typeface="Arial" charset="0"/>
              </a:defRPr>
            </a:lvl6pPr>
            <a:lvl7pPr marL="2971800" indent="-228600" eaLnBrk="0" fontAlgn="base" hangingPunct="0">
              <a:spcBef>
                <a:spcPct val="20000"/>
              </a:spcBef>
              <a:spcAft>
                <a:spcPct val="0"/>
              </a:spcAft>
              <a:buChar char="»"/>
              <a:tabLst>
                <a:tab pos="363538" algn="l"/>
              </a:tabLst>
              <a:defRPr sz="2000">
                <a:solidFill>
                  <a:schemeClr val="tx1"/>
                </a:solidFill>
                <a:latin typeface="Arial" charset="0"/>
              </a:defRPr>
            </a:lvl7pPr>
            <a:lvl8pPr marL="3429000" indent="-228600" eaLnBrk="0" fontAlgn="base" hangingPunct="0">
              <a:spcBef>
                <a:spcPct val="20000"/>
              </a:spcBef>
              <a:spcAft>
                <a:spcPct val="0"/>
              </a:spcAft>
              <a:buChar char="»"/>
              <a:tabLst>
                <a:tab pos="363538" algn="l"/>
              </a:tabLst>
              <a:defRPr sz="2000">
                <a:solidFill>
                  <a:schemeClr val="tx1"/>
                </a:solidFill>
                <a:latin typeface="Arial" charset="0"/>
              </a:defRPr>
            </a:lvl8pPr>
            <a:lvl9pPr marL="3886200" indent="-228600" eaLnBrk="0" fontAlgn="base" hangingPunct="0">
              <a:spcBef>
                <a:spcPct val="20000"/>
              </a:spcBef>
              <a:spcAft>
                <a:spcPct val="0"/>
              </a:spcAft>
              <a:buChar char="»"/>
              <a:tabLst>
                <a:tab pos="363538" algn="l"/>
              </a:tabLst>
              <a:defRPr sz="2000">
                <a:solidFill>
                  <a:schemeClr val="tx1"/>
                </a:solidFill>
                <a:latin typeface="Arial" charset="0"/>
              </a:defRPr>
            </a:lvl9pPr>
          </a:lstStyle>
          <a:p>
            <a:pPr>
              <a:spcBef>
                <a:spcPct val="0"/>
              </a:spcBef>
              <a:buFont typeface="Wingdings" pitchFamily="2" charset="2"/>
              <a:buNone/>
            </a:pPr>
            <a:r>
              <a:rPr lang="de-DE" altLang="de-DE" sz="1800">
                <a:latin typeface="Lucida Console" pitchFamily="49" charset="0"/>
                <a:sym typeface="Wingdings" pitchFamily="2" charset="2"/>
              </a:rPr>
              <a:t>Ulrich Herb</a:t>
            </a:r>
          </a:p>
          <a:p>
            <a:pPr>
              <a:spcBef>
                <a:spcPct val="0"/>
              </a:spcBef>
              <a:buFont typeface="Wingdings" pitchFamily="2" charset="2"/>
              <a:buNone/>
            </a:pPr>
            <a:endParaRPr lang="de-DE" altLang="de-DE" sz="1800">
              <a:latin typeface="Lucida Console" pitchFamily="49" charset="0"/>
              <a:sym typeface="Wingdings" pitchFamily="2" charset="2"/>
            </a:endParaRPr>
          </a:p>
          <a:p>
            <a:pPr>
              <a:spcBef>
                <a:spcPct val="0"/>
              </a:spcBef>
              <a:buFont typeface="Wingdings" pitchFamily="2" charset="2"/>
              <a:buNone/>
            </a:pPr>
            <a:r>
              <a:rPr lang="de-DE" altLang="de-DE" sz="1800">
                <a:latin typeface="Lucida Console" pitchFamily="49" charset="0"/>
                <a:sym typeface="Wingdings" pitchFamily="2" charset="2"/>
              </a:rPr>
              <a:t>Saarländische Universitäts- und Landesbibliothek</a:t>
            </a:r>
            <a:br>
              <a:rPr lang="de-DE" altLang="de-DE" sz="1800">
                <a:latin typeface="Lucida Console" pitchFamily="49" charset="0"/>
                <a:sym typeface="Wingdings" pitchFamily="2" charset="2"/>
              </a:rPr>
            </a:br>
            <a:r>
              <a:rPr lang="de-DE" altLang="de-DE" sz="1800">
                <a:latin typeface="Lucida Console" pitchFamily="49" charset="0"/>
                <a:sym typeface="Wingdings" pitchFamily="2" charset="2"/>
              </a:rPr>
              <a:t>Gebäude B1 1, Zi. 9.08,</a:t>
            </a:r>
            <a:br>
              <a:rPr lang="de-DE" altLang="de-DE" sz="1800">
                <a:latin typeface="Lucida Console" pitchFamily="49" charset="0"/>
                <a:sym typeface="Wingdings" pitchFamily="2" charset="2"/>
              </a:rPr>
            </a:br>
            <a:r>
              <a:rPr lang="de-DE" altLang="de-DE" sz="1800">
                <a:latin typeface="Lucida Console" pitchFamily="49" charset="0"/>
                <a:sym typeface="Wingdings" pitchFamily="2" charset="2"/>
              </a:rPr>
              <a:t>D-66123 Saarbrücken</a:t>
            </a:r>
            <a:br>
              <a:rPr lang="de-DE" altLang="de-DE" sz="1800">
                <a:latin typeface="Lucida Console" pitchFamily="49" charset="0"/>
                <a:sym typeface="Wingdings" pitchFamily="2" charset="2"/>
              </a:rPr>
            </a:br>
            <a:r>
              <a:rPr lang="de-DE" altLang="de-DE" sz="1800">
                <a:latin typeface="Lucida Console" pitchFamily="49" charset="0"/>
                <a:sym typeface="Wingdings" pitchFamily="2" charset="2"/>
              </a:rPr>
              <a:t>Telefon: 0049 681 302-2798 </a:t>
            </a:r>
            <a:br>
              <a:rPr lang="de-DE" altLang="de-DE" sz="1800">
                <a:latin typeface="Lucida Console" pitchFamily="49" charset="0"/>
                <a:sym typeface="Wingdings" pitchFamily="2" charset="2"/>
              </a:rPr>
            </a:br>
            <a:r>
              <a:rPr lang="de-DE" altLang="de-DE" sz="1800">
                <a:solidFill>
                  <a:srgbClr val="336699"/>
                </a:solidFill>
                <a:latin typeface="Lucida Console" pitchFamily="49" charset="0"/>
                <a:sym typeface="Wingdings" pitchFamily="2" charset="2"/>
                <a:hlinkClick r:id="rId3"/>
              </a:rPr>
              <a:t>u.herb@sulb.uni-saarland.de</a:t>
            </a:r>
            <a:endParaRPr lang="de-DE" altLang="de-DE" sz="1800">
              <a:latin typeface="Verdana" pitchFamily="34" charset="0"/>
              <a:sym typeface="Wingdings" pitchFamily="2" charset="2"/>
            </a:endParaRPr>
          </a:p>
        </p:txBody>
      </p:sp>
      <p:sp>
        <p:nvSpPr>
          <p:cNvPr id="34819" name="Text Box 6"/>
          <p:cNvSpPr txBox="1">
            <a:spLocks noChangeArrowheads="1"/>
          </p:cNvSpPr>
          <p:nvPr/>
        </p:nvSpPr>
        <p:spPr bwMode="auto">
          <a:xfrm>
            <a:off x="762000" y="1355725"/>
            <a:ext cx="586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de-DE" altLang="de-DE" sz="2000" b="1">
                <a:solidFill>
                  <a:srgbClr val="336699"/>
                </a:solidFill>
                <a:latin typeface="Lucida Console" pitchFamily="49" charset="0"/>
              </a:rPr>
              <a:t>Vielen Dank für Ihre Aufmerksamkeit.</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Open Access </a:t>
            </a:r>
            <a:r>
              <a:rPr lang="de-DE" sz="1800" b="1" dirty="0" err="1">
                <a:latin typeface="Lucida Console" panose="020B0609040504020204" pitchFamily="49" charset="0"/>
              </a:rPr>
              <a:t>Sting</a:t>
            </a:r>
            <a:endParaRPr lang="de-DE" sz="1800" b="1" dirty="0">
              <a:latin typeface="Lucida Console" panose="020B0609040504020204" pitchFamily="49" charset="0"/>
            </a:endParaRPr>
          </a:p>
          <a:p>
            <a:pPr>
              <a:defRPr/>
            </a:pPr>
            <a:endParaRPr lang="de-DE" sz="2000" b="1" dirty="0">
              <a:latin typeface="Lucida Console" panose="020B0609040504020204" pitchFamily="49" charset="0"/>
            </a:endParaRPr>
          </a:p>
          <a:p>
            <a:pPr>
              <a:defRPr/>
            </a:pPr>
            <a:r>
              <a:rPr lang="en-US" sz="1600" dirty="0">
                <a:latin typeface="Lucida Console" panose="020B0609040504020204" pitchFamily="49" charset="0"/>
              </a:rPr>
              <a:t>Bohannon, J. (2013). Who’s Afraid of Peer Review? Science, 342(6154), 60–65. doi:10.1126/science.342.6154.60</a:t>
            </a:r>
          </a:p>
          <a:p>
            <a:pPr>
              <a:defRPr/>
            </a:pPr>
            <a:endParaRPr lang="en-US" sz="1600" dirty="0">
              <a:latin typeface="Lucida Console" panose="020B0609040504020204" pitchFamily="49" charset="0"/>
            </a:endParaRPr>
          </a:p>
          <a:p>
            <a:pPr marL="285750" indent="-285750">
              <a:buFont typeface="Arial" panose="020B0604020202020204" pitchFamily="34" charset="0"/>
              <a:buChar char="•"/>
              <a:defRPr/>
            </a:pPr>
            <a:r>
              <a:rPr lang="en-US" sz="1600" dirty="0" err="1">
                <a:latin typeface="Lucida Console" panose="020B0609040504020204" pitchFamily="49" charset="0"/>
              </a:rPr>
              <a:t>Journalistischer</a:t>
            </a:r>
            <a:r>
              <a:rPr lang="en-US" sz="1600" dirty="0">
                <a:latin typeface="Lucida Console" panose="020B0609040504020204" pitchFamily="49" charset="0"/>
              </a:rPr>
              <a:t> </a:t>
            </a:r>
            <a:r>
              <a:rPr lang="en-US" sz="1600" dirty="0" err="1">
                <a:latin typeface="Lucida Console" panose="020B0609040504020204" pitchFamily="49" charset="0"/>
              </a:rPr>
              <a:t>Artikel</a:t>
            </a:r>
            <a:r>
              <a:rPr lang="de-DE" sz="1600" dirty="0">
                <a:latin typeface="Lucida Console" panose="020B0609040504020204" pitchFamily="49" charset="0"/>
              </a:rPr>
              <a:t> (News</a:t>
            </a:r>
            <a:r>
              <a:rPr lang="de-DE" sz="1600" dirty="0" smtClean="0">
                <a:latin typeface="Lucida Console" panose="020B0609040504020204" pitchFamily="49" charset="0"/>
              </a:rPr>
              <a:t>)</a:t>
            </a:r>
            <a:br>
              <a:rPr lang="de-DE" sz="1600" dirty="0" smtClean="0">
                <a:latin typeface="Lucida Console" panose="020B0609040504020204" pitchFamily="49" charset="0"/>
              </a:rPr>
            </a:br>
            <a:endParaRPr lang="de-DE" sz="1600" dirty="0">
              <a:latin typeface="Lucida Console" panose="020B0609040504020204" pitchFamily="49" charset="0"/>
            </a:endParaRPr>
          </a:p>
          <a:p>
            <a:pPr marL="285750" indent="-285750">
              <a:buFont typeface="Arial" panose="020B0604020202020204" pitchFamily="34" charset="0"/>
              <a:buChar char="•"/>
              <a:defRPr/>
            </a:pPr>
            <a:r>
              <a:rPr lang="de-DE" sz="1600" dirty="0">
                <a:latin typeface="Lucida Console" panose="020B0609040504020204" pitchFamily="49" charset="0"/>
              </a:rPr>
              <a:t>Schein-wissenschaftliche Einreichungen wurde von 157 von 304 </a:t>
            </a:r>
            <a:r>
              <a:rPr lang="de-DE" sz="1600" dirty="0" smtClean="0">
                <a:latin typeface="Lucida Console" panose="020B0609040504020204" pitchFamily="49" charset="0"/>
              </a:rPr>
              <a:t>ausgewählten, mittels Autorengebühren finanzierten </a:t>
            </a:r>
            <a:r>
              <a:rPr lang="de-DE" sz="1600" dirty="0">
                <a:latin typeface="Lucida Console" panose="020B0609040504020204" pitchFamily="49" charset="0"/>
              </a:rPr>
              <a:t>Open Access Journalen zur Publikation </a:t>
            </a:r>
            <a:r>
              <a:rPr lang="de-DE" sz="1600" dirty="0" smtClean="0">
                <a:latin typeface="Lucida Console" panose="020B0609040504020204" pitchFamily="49" charset="0"/>
              </a:rPr>
              <a:t>akzeptiert </a:t>
            </a:r>
            <a:r>
              <a:rPr lang="de-DE" sz="1600" dirty="0">
                <a:latin typeface="Lucida Console" panose="020B0609040504020204" pitchFamily="49" charset="0"/>
              </a:rPr>
              <a:t>(98 Ablehnungen, 49 ergebnislos</a:t>
            </a:r>
            <a:r>
              <a:rPr lang="de-DE" sz="1600" dirty="0" smtClean="0">
                <a:latin typeface="Lucida Console" panose="020B0609040504020204" pitchFamily="49" charset="0"/>
              </a:rPr>
              <a:t>)</a:t>
            </a:r>
            <a:br>
              <a:rPr lang="de-DE" sz="1600" dirty="0" smtClean="0">
                <a:latin typeface="Lucida Console" panose="020B0609040504020204" pitchFamily="49" charset="0"/>
              </a:rPr>
            </a:br>
            <a:endParaRPr lang="de-DE" sz="1600" dirty="0">
              <a:latin typeface="Lucida Console" panose="020B0609040504020204" pitchFamily="49" charset="0"/>
            </a:endParaRPr>
          </a:p>
          <a:p>
            <a:pPr marL="285750" indent="-285750">
              <a:buFont typeface="Arial" panose="020B0604020202020204" pitchFamily="34" charset="0"/>
              <a:buChar char="•"/>
              <a:defRPr/>
            </a:pPr>
            <a:r>
              <a:rPr lang="de-DE" sz="1600" dirty="0">
                <a:latin typeface="Lucida Console" panose="020B0609040504020204" pitchFamily="49" charset="0"/>
              </a:rPr>
              <a:t>Darunter auch Journale von </a:t>
            </a:r>
            <a:r>
              <a:rPr lang="de-DE" sz="1600" i="1" dirty="0">
                <a:latin typeface="Lucida Console" panose="020B0609040504020204" pitchFamily="49" charset="0"/>
              </a:rPr>
              <a:t>Wolters Kluwer</a:t>
            </a:r>
            <a:r>
              <a:rPr lang="de-DE" sz="1600" dirty="0">
                <a:latin typeface="Lucida Console" panose="020B0609040504020204" pitchFamily="49" charset="0"/>
              </a:rPr>
              <a:t>, </a:t>
            </a:r>
            <a:r>
              <a:rPr lang="de-DE" sz="1600" i="1" dirty="0">
                <a:latin typeface="Lucida Console" panose="020B0609040504020204" pitchFamily="49" charset="0"/>
              </a:rPr>
              <a:t>Sage</a:t>
            </a:r>
            <a:r>
              <a:rPr lang="de-DE" sz="1600" dirty="0">
                <a:latin typeface="Lucida Console" panose="020B0609040504020204" pitchFamily="49" charset="0"/>
              </a:rPr>
              <a:t> oder </a:t>
            </a:r>
            <a:r>
              <a:rPr lang="de-DE" sz="1600" i="1" dirty="0" err="1">
                <a:latin typeface="Lucida Console" panose="020B0609040504020204" pitchFamily="49" charset="0"/>
              </a:rPr>
              <a:t>Elsevier</a:t>
            </a:r>
            <a:endParaRPr lang="de-DE" sz="1600" dirty="0">
              <a:latin typeface="Lucida Console" panose="020B0609040504020204" pitchFamily="49" charset="0"/>
            </a:endParaRPr>
          </a:p>
          <a:p>
            <a:pPr>
              <a:defRPr/>
            </a:pPr>
            <a:endParaRPr lang="de-DE" sz="1600" dirty="0">
              <a:latin typeface="Lucida Console" panose="020B0609040504020204" pitchFamily="49" charset="0"/>
            </a:endParaRPr>
          </a:p>
          <a:p>
            <a:pPr>
              <a:defRPr/>
            </a:pPr>
            <a:r>
              <a:rPr lang="de-DE" sz="1600" dirty="0" smtClean="0">
                <a:latin typeface="Lucida Console" panose="020B0609040504020204" pitchFamily="49" charset="0"/>
              </a:rPr>
              <a:t>Botschaft: </a:t>
            </a:r>
            <a:r>
              <a:rPr lang="de-DE" sz="1600" dirty="0" err="1">
                <a:latin typeface="Lucida Console" panose="020B0609040504020204" pitchFamily="49" charset="0"/>
              </a:rPr>
              <a:t>Article</a:t>
            </a:r>
            <a:r>
              <a:rPr lang="de-DE" sz="1600" dirty="0">
                <a:latin typeface="Lucida Console" panose="020B0609040504020204" pitchFamily="49" charset="0"/>
              </a:rPr>
              <a:t> Processing </a:t>
            </a:r>
            <a:r>
              <a:rPr lang="de-DE" sz="1600" dirty="0" err="1">
                <a:latin typeface="Lucida Console" panose="020B0609040504020204" pitchFamily="49" charset="0"/>
              </a:rPr>
              <a:t>Charges</a:t>
            </a:r>
            <a:r>
              <a:rPr lang="de-DE" sz="1600" dirty="0">
                <a:latin typeface="Lucida Console" panose="020B0609040504020204" pitchFamily="49" charset="0"/>
              </a:rPr>
              <a:t> (APC) korrumpieren Qualitätssicherung im Open Access</a:t>
            </a:r>
          </a:p>
          <a:p>
            <a:pPr marL="285750" indent="-285750">
              <a:buFont typeface="Arial" panose="020B0604020202020204" pitchFamily="34" charset="0"/>
              <a:buChar char="•"/>
              <a:defRPr/>
            </a:pPr>
            <a:endParaRPr lang="de-DE" sz="1600" dirty="0">
              <a:latin typeface="Lucida Console" panose="020B0609040504020204" pitchFamily="49" charset="0"/>
            </a:endParaRPr>
          </a:p>
          <a:p>
            <a:pPr>
              <a:defRPr/>
            </a:pPr>
            <a:r>
              <a:rPr lang="en-US" sz="1600" i="1" dirty="0">
                <a:latin typeface="Lucida Console" panose="020B0609040504020204" pitchFamily="49" charset="0"/>
              </a:rPr>
              <a:t>“open-access scientific journals have mushroomed into a global industry, driven by author publication fees"</a:t>
            </a:r>
            <a:endParaRPr lang="de-DE" sz="1600" i="1" dirty="0">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Open Access </a:t>
            </a:r>
            <a:r>
              <a:rPr lang="de-DE" sz="1800" b="1" dirty="0" err="1">
                <a:latin typeface="Lucida Console" panose="020B0609040504020204" pitchFamily="49" charset="0"/>
              </a:rPr>
              <a:t>Sting</a:t>
            </a:r>
            <a:endParaRPr lang="de-DE" sz="1800" b="1" dirty="0">
              <a:latin typeface="Lucida Console" panose="020B0609040504020204" pitchFamily="49" charset="0"/>
            </a:endParaRPr>
          </a:p>
          <a:p>
            <a:pPr>
              <a:defRPr/>
            </a:pPr>
            <a:endParaRPr lang="de-DE" sz="2000" b="1" dirty="0">
              <a:latin typeface="Lucida Console" panose="020B0609040504020204" pitchFamily="49" charset="0"/>
            </a:endParaRPr>
          </a:p>
          <a:p>
            <a:pPr>
              <a:defRPr/>
            </a:pPr>
            <a:r>
              <a:rPr lang="en-US" sz="1600" dirty="0" err="1">
                <a:latin typeface="Lucida Console" panose="020B0609040504020204" pitchFamily="49" charset="0"/>
              </a:rPr>
              <a:t>Methodik</a:t>
            </a:r>
            <a:endParaRPr lang="en-US" sz="1600" dirty="0">
              <a:latin typeface="Lucida Console" panose="020B0609040504020204" pitchFamily="49" charset="0"/>
            </a:endParaRPr>
          </a:p>
          <a:p>
            <a:pPr>
              <a:defRPr/>
            </a:pPr>
            <a:endParaRPr lang="en-US" sz="1600" dirty="0">
              <a:latin typeface="Lucida Console" panose="020B0609040504020204" pitchFamily="49" charset="0"/>
            </a:endParaRPr>
          </a:p>
          <a:p>
            <a:pPr marL="285750" indent="-285750">
              <a:buFont typeface="Arial" panose="020B0604020202020204" pitchFamily="34" charset="0"/>
              <a:buChar char="•"/>
              <a:defRPr/>
            </a:pPr>
            <a:r>
              <a:rPr lang="de-DE" sz="1600" dirty="0">
                <a:latin typeface="Lucida Console" panose="020B0609040504020204" pitchFamily="49" charset="0"/>
              </a:rPr>
              <a:t>Beschränkung auf </a:t>
            </a:r>
            <a:r>
              <a:rPr lang="de-DE" sz="1600" b="1" dirty="0">
                <a:latin typeface="Lucida Console" panose="020B0609040504020204" pitchFamily="49" charset="0"/>
              </a:rPr>
              <a:t>eine</a:t>
            </a:r>
            <a:r>
              <a:rPr lang="de-DE" sz="1600" dirty="0">
                <a:latin typeface="Lucida Console" panose="020B0609040504020204" pitchFamily="49" charset="0"/>
              </a:rPr>
              <a:t> Open Access Variante (Gold</a:t>
            </a:r>
            <a:r>
              <a:rPr lang="de-DE" sz="1600" dirty="0" smtClean="0">
                <a:latin typeface="Lucida Console" panose="020B0609040504020204" pitchFamily="49" charset="0"/>
              </a:rPr>
              <a:t>)</a:t>
            </a:r>
            <a:br>
              <a:rPr lang="de-DE" sz="1600" dirty="0" smtClean="0">
                <a:latin typeface="Lucida Console" panose="020B0609040504020204" pitchFamily="49" charset="0"/>
              </a:rPr>
            </a:br>
            <a:endParaRPr lang="de-DE" sz="1600" dirty="0">
              <a:latin typeface="Lucida Console" panose="020B0609040504020204" pitchFamily="49" charset="0"/>
            </a:endParaRPr>
          </a:p>
          <a:p>
            <a:pPr marL="285750" indent="-285750">
              <a:buFont typeface="Arial" panose="020B0604020202020204" pitchFamily="34" charset="0"/>
              <a:buChar char="•"/>
              <a:defRPr/>
            </a:pPr>
            <a:r>
              <a:rPr lang="de-DE" sz="1600" dirty="0">
                <a:latin typeface="Lucida Console" panose="020B0609040504020204" pitchFamily="49" charset="0"/>
              </a:rPr>
              <a:t>Total OA Share 2009: </a:t>
            </a:r>
            <a:r>
              <a:rPr lang="de-DE" sz="1600" dirty="0" smtClean="0">
                <a:latin typeface="Lucida Console" panose="020B0609040504020204" pitchFamily="49" charset="0"/>
              </a:rPr>
              <a:t>ca. 20</a:t>
            </a:r>
            <a:r>
              <a:rPr lang="de-DE" sz="1600" dirty="0">
                <a:latin typeface="Lucida Console" panose="020B0609040504020204" pitchFamily="49" charset="0"/>
              </a:rPr>
              <a:t>%, davon nur 8,5% Gold Open Access</a:t>
            </a:r>
          </a:p>
          <a:p>
            <a:pPr marL="285750" indent="-285750">
              <a:buFont typeface="Arial" panose="020B0604020202020204" pitchFamily="34" charset="0"/>
              <a:buChar char="•"/>
              <a:defRPr/>
            </a:pPr>
            <a:endParaRPr lang="de-DE" sz="1600" dirty="0" smtClean="0">
              <a:latin typeface="Lucida Console" panose="020B0609040504020204" pitchFamily="49" charset="0"/>
            </a:endParaRPr>
          </a:p>
          <a:p>
            <a:pPr marL="285750" indent="-285750">
              <a:buFont typeface="Arial" panose="020B0604020202020204" pitchFamily="34" charset="0"/>
              <a:buChar char="•"/>
              <a:defRPr/>
            </a:pPr>
            <a:r>
              <a:rPr lang="de-DE" sz="1600" dirty="0" smtClean="0">
                <a:latin typeface="Lucida Console" panose="020B0609040504020204" pitchFamily="49" charset="0"/>
              </a:rPr>
              <a:t>nur </a:t>
            </a:r>
            <a:r>
              <a:rPr lang="de-DE" sz="1600" dirty="0">
                <a:latin typeface="Lucida Console" panose="020B0609040504020204" pitchFamily="49" charset="0"/>
              </a:rPr>
              <a:t>26% der Journale im Directory </a:t>
            </a:r>
            <a:r>
              <a:rPr lang="de-DE" sz="1600" dirty="0" err="1">
                <a:latin typeface="Lucida Console" panose="020B0609040504020204" pitchFamily="49" charset="0"/>
              </a:rPr>
              <a:t>of</a:t>
            </a:r>
            <a:r>
              <a:rPr lang="de-DE" sz="1600" dirty="0">
                <a:latin typeface="Lucida Console" panose="020B0609040504020204" pitchFamily="49" charset="0"/>
              </a:rPr>
              <a:t> Open Access Journals (DOAJ) nutzen </a:t>
            </a:r>
            <a:r>
              <a:rPr lang="de-DE" sz="1600" dirty="0" smtClean="0">
                <a:latin typeface="Lucida Console" panose="020B0609040504020204" pitchFamily="49" charset="0"/>
              </a:rPr>
              <a:t>APCs, bei einer Spannbreite </a:t>
            </a:r>
            <a:r>
              <a:rPr lang="de-DE" sz="1600" dirty="0">
                <a:latin typeface="Lucida Console" panose="020B0609040504020204" pitchFamily="49" charset="0"/>
              </a:rPr>
              <a:t>zwischen 8 und 3.900 </a:t>
            </a:r>
            <a:r>
              <a:rPr lang="de-DE" sz="1600" dirty="0" smtClean="0">
                <a:latin typeface="Lucida Console" panose="020B0609040504020204" pitchFamily="49" charset="0"/>
              </a:rPr>
              <a:t>US-Dollar </a:t>
            </a:r>
            <a:r>
              <a:rPr lang="de-DE" sz="1600" dirty="0">
                <a:latin typeface="Lucida Console" panose="020B0609040504020204" pitchFamily="49" charset="0"/>
              </a:rPr>
              <a:t>(Ø ca. 900 </a:t>
            </a:r>
            <a:r>
              <a:rPr lang="de-DE" sz="1600" dirty="0" smtClean="0">
                <a:latin typeface="Lucida Console" panose="020B0609040504020204" pitchFamily="49" charset="0"/>
              </a:rPr>
              <a:t>US-Dollar)</a:t>
            </a:r>
            <a:endParaRPr lang="de-DE" sz="1600" dirty="0">
              <a:latin typeface="Lucida Console" panose="020B0609040504020204" pitchFamily="49" charset="0"/>
            </a:endParaRPr>
          </a:p>
          <a:p>
            <a:pPr marL="285750" indent="-285750">
              <a:buFont typeface="Arial" panose="020B0604020202020204" pitchFamily="34" charset="0"/>
              <a:buChar char="•"/>
              <a:defRPr/>
            </a:pPr>
            <a:endParaRPr lang="de-DE" sz="1600" dirty="0" smtClean="0">
              <a:latin typeface="Lucida Console" panose="020B0609040504020204" pitchFamily="49" charset="0"/>
            </a:endParaRPr>
          </a:p>
          <a:p>
            <a:pPr marL="285750" indent="-285750">
              <a:buFont typeface="Arial" panose="020B0604020202020204" pitchFamily="34" charset="0"/>
              <a:buChar char="•"/>
              <a:defRPr/>
            </a:pPr>
            <a:r>
              <a:rPr lang="de-DE" sz="1600" dirty="0" smtClean="0">
                <a:latin typeface="Lucida Console" panose="020B0609040504020204" pitchFamily="49" charset="0"/>
              </a:rPr>
              <a:t>ACPs </a:t>
            </a:r>
            <a:r>
              <a:rPr lang="de-DE" sz="1600" dirty="0">
                <a:latin typeface="Lucida Console" panose="020B0609040504020204" pitchFamily="49" charset="0"/>
              </a:rPr>
              <a:t>stellen meist </a:t>
            </a:r>
            <a:r>
              <a:rPr lang="de-DE" sz="1600" dirty="0" smtClean="0">
                <a:latin typeface="Lucida Console" panose="020B0609040504020204" pitchFamily="49" charset="0"/>
              </a:rPr>
              <a:t>keine </a:t>
            </a:r>
            <a:r>
              <a:rPr lang="de-DE" sz="1600" dirty="0">
                <a:latin typeface="Lucida Console" panose="020B0609040504020204" pitchFamily="49" charset="0"/>
              </a:rPr>
              <a:t>(oder keine </a:t>
            </a:r>
            <a:r>
              <a:rPr lang="de-DE" sz="1600" dirty="0" smtClean="0">
                <a:latin typeface="Lucida Console" panose="020B0609040504020204" pitchFamily="49" charset="0"/>
              </a:rPr>
              <a:t>substantielle) </a:t>
            </a:r>
            <a:r>
              <a:rPr lang="de-DE" sz="1600" dirty="0">
                <a:latin typeface="Lucida Console" panose="020B0609040504020204" pitchFamily="49" charset="0"/>
              </a:rPr>
              <a:t>Einnahmequelle für Open Access Journale dar</a:t>
            </a:r>
          </a:p>
          <a:p>
            <a:pPr marL="285750" indent="-285750">
              <a:buFont typeface="Arial" panose="020B0604020202020204" pitchFamily="34" charset="0"/>
              <a:buChar char="•"/>
              <a:defRPr/>
            </a:pPr>
            <a:endParaRPr lang="de-DE" sz="1600" dirty="0" smtClean="0">
              <a:latin typeface="Lucida Console" panose="020B0609040504020204" pitchFamily="49" charset="0"/>
            </a:endParaRPr>
          </a:p>
          <a:p>
            <a:pPr marL="285750" indent="-285750">
              <a:buFont typeface="Arial" panose="020B0604020202020204" pitchFamily="34" charset="0"/>
              <a:buChar char="•"/>
              <a:defRPr/>
            </a:pPr>
            <a:r>
              <a:rPr lang="de-DE" sz="1600" dirty="0" smtClean="0">
                <a:latin typeface="Lucida Console" panose="020B0609040504020204" pitchFamily="49" charset="0"/>
              </a:rPr>
              <a:t>Sample </a:t>
            </a:r>
            <a:r>
              <a:rPr lang="de-DE" sz="1600" dirty="0">
                <a:latin typeface="Lucida Console" panose="020B0609040504020204" pitchFamily="49" charset="0"/>
              </a:rPr>
              <a:t>bestand zu 40% (n=121) aus bekanntermaßen </a:t>
            </a:r>
            <a:r>
              <a:rPr lang="de-DE" sz="1600" i="1" dirty="0">
                <a:latin typeface="Lucida Console" panose="020B0609040504020204" pitchFamily="49" charset="0"/>
              </a:rPr>
              <a:t>unseriösen</a:t>
            </a:r>
            <a:r>
              <a:rPr lang="de-DE" sz="1600" dirty="0">
                <a:latin typeface="Lucida Console" panose="020B0609040504020204" pitchFamily="49" charset="0"/>
              </a:rPr>
              <a:t> Journalen (Jeffrey </a:t>
            </a:r>
            <a:r>
              <a:rPr lang="de-DE" sz="1600" dirty="0" err="1">
                <a:latin typeface="Lucida Console" panose="020B0609040504020204" pitchFamily="49" charset="0"/>
              </a:rPr>
              <a:t>Bealls</a:t>
            </a:r>
            <a:r>
              <a:rPr lang="de-DE" sz="1600" dirty="0">
                <a:latin typeface="Lucida Console" panose="020B0609040504020204" pitchFamily="49" charset="0"/>
              </a:rPr>
              <a:t> Liste der </a:t>
            </a:r>
            <a:r>
              <a:rPr lang="de-DE" sz="1600" dirty="0" err="1">
                <a:latin typeface="Lucida Console" panose="020B0609040504020204" pitchFamily="49" charset="0"/>
                <a:hlinkClick r:id="rId3"/>
              </a:rPr>
              <a:t>Predatory</a:t>
            </a:r>
            <a:r>
              <a:rPr lang="de-DE" sz="1600" dirty="0">
                <a:latin typeface="Lucida Console" panose="020B0609040504020204" pitchFamily="49" charset="0"/>
                <a:hlinkClick r:id="rId3"/>
              </a:rPr>
              <a:t> Open Access Publishers</a:t>
            </a:r>
            <a:r>
              <a:rPr lang="de-DE" sz="1600" dirty="0">
                <a:latin typeface="Lucida Console" panose="020B0609040504020204" pitchFamily="49" charset="0"/>
              </a:rPr>
              <a:t>) zuzüglich APC-Journalen des DOAJ</a:t>
            </a:r>
          </a:p>
          <a:p>
            <a:pPr marL="285750" indent="-285750">
              <a:buFont typeface="Arial" panose="020B0604020202020204" pitchFamily="34" charset="0"/>
              <a:buChar char="•"/>
              <a:defRPr/>
            </a:pPr>
            <a:endParaRPr lang="de-DE" sz="1600" dirty="0" smtClean="0">
              <a:latin typeface="Lucida Console" panose="020B0609040504020204" pitchFamily="49" charset="0"/>
            </a:endParaRPr>
          </a:p>
          <a:p>
            <a:pPr marL="285750" indent="-285750">
              <a:buFont typeface="Arial" panose="020B0604020202020204" pitchFamily="34" charset="0"/>
              <a:buChar char="•"/>
              <a:defRPr/>
            </a:pPr>
            <a:r>
              <a:rPr lang="de-DE" sz="1600" dirty="0" smtClean="0">
                <a:latin typeface="Lucida Console" panose="020B0609040504020204" pitchFamily="49" charset="0"/>
              </a:rPr>
              <a:t>Keine </a:t>
            </a:r>
            <a:r>
              <a:rPr lang="de-DE" sz="1600" dirty="0">
                <a:latin typeface="Lucida Console" panose="020B0609040504020204" pitchFamily="49" charset="0"/>
              </a:rPr>
              <a:t>Kontrollgruppe aus </a:t>
            </a:r>
            <a:r>
              <a:rPr lang="de-DE" sz="1600" dirty="0" err="1">
                <a:latin typeface="Lucida Console" panose="020B0609040504020204" pitchFamily="49" charset="0"/>
              </a:rPr>
              <a:t>Closed</a:t>
            </a:r>
            <a:r>
              <a:rPr lang="de-DE" sz="1600" dirty="0">
                <a:latin typeface="Lucida Console" panose="020B0609040504020204" pitchFamily="49" charset="0"/>
              </a:rPr>
              <a:t>-Access-Journalen, keine </a:t>
            </a:r>
            <a:r>
              <a:rPr lang="de-DE" sz="1600" dirty="0" err="1">
                <a:latin typeface="Lucida Console" panose="020B0609040504020204" pitchFamily="49" charset="0"/>
              </a:rPr>
              <a:t>Randomisierung</a:t>
            </a:r>
            <a:endParaRPr lang="de-DE" sz="16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Open Access </a:t>
            </a:r>
            <a:r>
              <a:rPr lang="de-DE" sz="1800" b="1" dirty="0" err="1">
                <a:latin typeface="Lucida Console" panose="020B0609040504020204" pitchFamily="49" charset="0"/>
              </a:rPr>
              <a:t>Sting</a:t>
            </a:r>
            <a:endParaRPr lang="de-DE" sz="1800" b="1" dirty="0">
              <a:latin typeface="Lucida Console" panose="020B0609040504020204" pitchFamily="49" charset="0"/>
            </a:endParaRPr>
          </a:p>
          <a:p>
            <a:pPr>
              <a:defRPr/>
            </a:pPr>
            <a:endParaRPr lang="de-DE" sz="2000" b="1" dirty="0">
              <a:latin typeface="Lucida Console" panose="020B0609040504020204" pitchFamily="49" charset="0"/>
            </a:endParaRPr>
          </a:p>
          <a:p>
            <a:pPr>
              <a:defRPr/>
            </a:pPr>
            <a:endParaRPr lang="de-DE" sz="2000" b="1" dirty="0">
              <a:solidFill>
                <a:schemeClr val="tx1">
                  <a:lumMod val="50000"/>
                  <a:lumOff val="50000"/>
                </a:schemeClr>
              </a:solidFill>
              <a:latin typeface="Lucida Console" panose="020B0609040504020204" pitchFamily="49" charset="0"/>
            </a:endParaRPr>
          </a:p>
          <a:p>
            <a:pPr>
              <a:defRPr/>
            </a:pPr>
            <a:r>
              <a:rPr lang="en-US" sz="1600" dirty="0">
                <a:solidFill>
                  <a:schemeClr val="tx1">
                    <a:lumMod val="50000"/>
                    <a:lumOff val="50000"/>
                  </a:schemeClr>
                </a:solidFill>
                <a:latin typeface="Lucida Console" panose="020B0609040504020204" pitchFamily="49" charset="0"/>
              </a:rPr>
              <a:t>Bohannon, J. (2013). Who’s Afraid of Peer Review? Science, 342(6154), 60–65. doi:10.1126/science.342.6154.60</a:t>
            </a:r>
          </a:p>
          <a:p>
            <a:pPr>
              <a:defRPr/>
            </a:pPr>
            <a:endParaRPr lang="en-US" sz="1600" dirty="0">
              <a:solidFill>
                <a:schemeClr val="tx1">
                  <a:lumMod val="50000"/>
                  <a:lumOff val="50000"/>
                </a:schemeClr>
              </a:solidFill>
              <a:latin typeface="Lucida Console" panose="020B0609040504020204" pitchFamily="49" charset="0"/>
            </a:endParaRPr>
          </a:p>
          <a:p>
            <a:pPr marL="285750" indent="-285750">
              <a:buFont typeface="Arial" panose="020B0604020202020204" pitchFamily="34" charset="0"/>
              <a:buChar char="•"/>
              <a:defRPr/>
            </a:pPr>
            <a:r>
              <a:rPr lang="en-US" sz="1600" dirty="0" err="1">
                <a:solidFill>
                  <a:schemeClr val="tx1">
                    <a:lumMod val="50000"/>
                    <a:lumOff val="50000"/>
                  </a:schemeClr>
                </a:solidFill>
                <a:latin typeface="Lucida Console" panose="020B0609040504020204" pitchFamily="49" charset="0"/>
              </a:rPr>
              <a:t>Journalistischer</a:t>
            </a:r>
            <a:r>
              <a:rPr lang="en-US" sz="1600" dirty="0">
                <a:solidFill>
                  <a:schemeClr val="tx1">
                    <a:lumMod val="50000"/>
                    <a:lumOff val="50000"/>
                  </a:schemeClr>
                </a:solidFill>
                <a:latin typeface="Lucida Console" panose="020B0609040504020204" pitchFamily="49" charset="0"/>
              </a:rPr>
              <a:t> </a:t>
            </a:r>
            <a:r>
              <a:rPr lang="en-US" sz="1600" dirty="0" err="1">
                <a:solidFill>
                  <a:schemeClr val="tx1">
                    <a:lumMod val="50000"/>
                    <a:lumOff val="50000"/>
                  </a:schemeClr>
                </a:solidFill>
                <a:latin typeface="Lucida Console" panose="020B0609040504020204" pitchFamily="49" charset="0"/>
              </a:rPr>
              <a:t>Artikel</a:t>
            </a:r>
            <a:r>
              <a:rPr lang="de-DE" sz="1600" dirty="0">
                <a:solidFill>
                  <a:schemeClr val="tx1">
                    <a:lumMod val="50000"/>
                    <a:lumOff val="50000"/>
                  </a:schemeClr>
                </a:solidFill>
                <a:latin typeface="Lucida Console" panose="020B0609040504020204" pitchFamily="49" charset="0"/>
              </a:rPr>
              <a:t> (News)</a:t>
            </a:r>
          </a:p>
          <a:p>
            <a:pPr marL="285750" indent="-285750">
              <a:buFont typeface="Arial" panose="020B0604020202020204" pitchFamily="34" charset="0"/>
              <a:buChar char="•"/>
              <a:defRPr/>
            </a:pPr>
            <a:r>
              <a:rPr lang="de-DE" sz="1600" dirty="0">
                <a:solidFill>
                  <a:schemeClr val="tx1">
                    <a:lumMod val="50000"/>
                    <a:lumOff val="50000"/>
                  </a:schemeClr>
                </a:solidFill>
                <a:latin typeface="Lucida Console" panose="020B0609040504020204" pitchFamily="49" charset="0"/>
              </a:rPr>
              <a:t>Schein-wissenschaftliche Einreichungen wurde von 157 von 304 ausgewählten Open Access Journalen zur Publikation akzeptierten (98 Ablehnungen, 49 ergebnislos)</a:t>
            </a:r>
            <a:br>
              <a:rPr lang="de-DE" sz="1600" dirty="0">
                <a:solidFill>
                  <a:schemeClr val="tx1">
                    <a:lumMod val="50000"/>
                    <a:lumOff val="50000"/>
                  </a:schemeClr>
                </a:solidFill>
                <a:latin typeface="Lucida Console" panose="020B0609040504020204" pitchFamily="49" charset="0"/>
              </a:rPr>
            </a:br>
            <a:endParaRPr lang="de-DE" sz="1600" dirty="0">
              <a:solidFill>
                <a:schemeClr val="tx1">
                  <a:lumMod val="50000"/>
                  <a:lumOff val="50000"/>
                </a:schemeClr>
              </a:solidFill>
              <a:latin typeface="Lucida Console" panose="020B0609040504020204" pitchFamily="49" charset="0"/>
            </a:endParaRPr>
          </a:p>
          <a:p>
            <a:pPr marL="285750" indent="-285750">
              <a:buFont typeface="Arial" panose="020B0604020202020204" pitchFamily="34" charset="0"/>
              <a:buChar char="•"/>
              <a:defRPr/>
            </a:pPr>
            <a:r>
              <a:rPr lang="de-DE" sz="1600" dirty="0">
                <a:solidFill>
                  <a:schemeClr val="tx1">
                    <a:lumMod val="50000"/>
                    <a:lumOff val="50000"/>
                  </a:schemeClr>
                </a:solidFill>
                <a:latin typeface="Lucida Console" panose="020B0609040504020204" pitchFamily="49" charset="0"/>
              </a:rPr>
              <a:t>Botschaft: </a:t>
            </a:r>
            <a:r>
              <a:rPr lang="de-DE" sz="1600" dirty="0" err="1">
                <a:solidFill>
                  <a:schemeClr val="tx1">
                    <a:lumMod val="50000"/>
                    <a:lumOff val="50000"/>
                  </a:schemeClr>
                </a:solidFill>
                <a:latin typeface="Lucida Console" panose="020B0609040504020204" pitchFamily="49" charset="0"/>
              </a:rPr>
              <a:t>Article</a:t>
            </a:r>
            <a:r>
              <a:rPr lang="de-DE" sz="1600" dirty="0">
                <a:solidFill>
                  <a:schemeClr val="tx1">
                    <a:lumMod val="50000"/>
                    <a:lumOff val="50000"/>
                  </a:schemeClr>
                </a:solidFill>
                <a:latin typeface="Lucida Console" panose="020B0609040504020204" pitchFamily="49" charset="0"/>
              </a:rPr>
              <a:t> Processing </a:t>
            </a:r>
            <a:r>
              <a:rPr lang="de-DE" sz="1600" dirty="0" err="1">
                <a:solidFill>
                  <a:schemeClr val="tx1">
                    <a:lumMod val="50000"/>
                    <a:lumOff val="50000"/>
                  </a:schemeClr>
                </a:solidFill>
                <a:latin typeface="Lucida Console" panose="020B0609040504020204" pitchFamily="49" charset="0"/>
              </a:rPr>
              <a:t>Charges</a:t>
            </a:r>
            <a:r>
              <a:rPr lang="de-DE" sz="1600" dirty="0">
                <a:solidFill>
                  <a:schemeClr val="tx1">
                    <a:lumMod val="50000"/>
                    <a:lumOff val="50000"/>
                  </a:schemeClr>
                </a:solidFill>
                <a:latin typeface="Lucida Console" panose="020B0609040504020204" pitchFamily="49" charset="0"/>
              </a:rPr>
              <a:t> (APC) korrumpieren Qualitätssicherung im Open Access</a:t>
            </a:r>
          </a:p>
          <a:p>
            <a:pPr marL="285750" indent="-285750">
              <a:buFont typeface="Arial" panose="020B0604020202020204" pitchFamily="34" charset="0"/>
              <a:buChar char="•"/>
              <a:defRPr/>
            </a:pPr>
            <a:endParaRPr lang="de-DE" sz="1600" dirty="0">
              <a:latin typeface="Lucida Console" panose="020B0609040504020204" pitchFamily="49" charset="0"/>
            </a:endParaRPr>
          </a:p>
          <a:p>
            <a:pPr>
              <a:defRPr/>
            </a:pPr>
            <a:r>
              <a:rPr lang="en-US" sz="1600" i="1" dirty="0">
                <a:solidFill>
                  <a:srgbClr val="FF0000"/>
                </a:solidFill>
                <a:latin typeface="Lucida Console" panose="020B0609040504020204" pitchFamily="49" charset="0"/>
              </a:rPr>
              <a:t>“open-access scientific journals have mushroomed into a global industry, driven by author publication fees"</a:t>
            </a:r>
            <a:endParaRPr lang="de-DE" sz="1600" i="1" dirty="0">
              <a:solidFill>
                <a:srgbClr val="FF0000"/>
              </a:solidFill>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extLst>
      <p:ext uri="{BB962C8B-B14F-4D97-AF65-F5344CB8AC3E}">
        <p14:creationId xmlns:p14="http://schemas.microsoft.com/office/powerpoint/2010/main" val="100642174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Open Access </a:t>
            </a:r>
            <a:r>
              <a:rPr lang="de-DE" sz="1800" b="1" dirty="0" err="1">
                <a:latin typeface="Lucida Console" panose="020B0609040504020204" pitchFamily="49" charset="0"/>
              </a:rPr>
              <a:t>Sting</a:t>
            </a:r>
            <a:endParaRPr lang="de-DE" sz="1800" b="1" dirty="0">
              <a:latin typeface="Lucida Console" panose="020B0609040504020204" pitchFamily="49" charset="0"/>
            </a:endParaRPr>
          </a:p>
          <a:p>
            <a:pPr>
              <a:defRPr/>
            </a:pPr>
            <a:endParaRPr lang="de-DE" sz="2000" b="1" dirty="0">
              <a:latin typeface="Lucida Console" panose="020B0609040504020204" pitchFamily="49" charset="0"/>
            </a:endParaRPr>
          </a:p>
          <a:p>
            <a:pPr>
              <a:defRPr/>
            </a:pPr>
            <a:endParaRPr lang="de-DE" sz="2000" b="1" dirty="0">
              <a:solidFill>
                <a:schemeClr val="tx1">
                  <a:lumMod val="50000"/>
                  <a:lumOff val="50000"/>
                </a:schemeClr>
              </a:solidFill>
              <a:latin typeface="Lucida Console" panose="020B0609040504020204" pitchFamily="49" charset="0"/>
            </a:endParaRPr>
          </a:p>
          <a:p>
            <a:pPr>
              <a:defRPr/>
            </a:pPr>
            <a:r>
              <a:rPr lang="en-US" sz="1600" dirty="0">
                <a:solidFill>
                  <a:schemeClr val="tx1">
                    <a:lumMod val="50000"/>
                    <a:lumOff val="50000"/>
                  </a:schemeClr>
                </a:solidFill>
                <a:latin typeface="Lucida Console" panose="020B0609040504020204" pitchFamily="49" charset="0"/>
              </a:rPr>
              <a:t>Bohannon, J. (2013). Who’s Afraid of Peer Review? Science, 342(6154), 60–65. doi:10.1126/science.342.6154.60</a:t>
            </a:r>
          </a:p>
          <a:p>
            <a:pPr>
              <a:defRPr/>
            </a:pPr>
            <a:endParaRPr lang="en-US" sz="1600" dirty="0">
              <a:solidFill>
                <a:schemeClr val="tx1">
                  <a:lumMod val="50000"/>
                  <a:lumOff val="50000"/>
                </a:schemeClr>
              </a:solidFill>
              <a:latin typeface="Lucida Console" panose="020B0609040504020204" pitchFamily="49" charset="0"/>
            </a:endParaRPr>
          </a:p>
          <a:p>
            <a:pPr marL="285750" indent="-285750">
              <a:buFont typeface="Arial" panose="020B0604020202020204" pitchFamily="34" charset="0"/>
              <a:buChar char="•"/>
              <a:defRPr/>
            </a:pPr>
            <a:r>
              <a:rPr lang="en-US" sz="1600" dirty="0" err="1">
                <a:solidFill>
                  <a:schemeClr val="tx1">
                    <a:lumMod val="50000"/>
                    <a:lumOff val="50000"/>
                  </a:schemeClr>
                </a:solidFill>
                <a:latin typeface="Lucida Console" panose="020B0609040504020204" pitchFamily="49" charset="0"/>
              </a:rPr>
              <a:t>Journalistischer</a:t>
            </a:r>
            <a:r>
              <a:rPr lang="en-US" sz="1600" dirty="0">
                <a:solidFill>
                  <a:schemeClr val="tx1">
                    <a:lumMod val="50000"/>
                    <a:lumOff val="50000"/>
                  </a:schemeClr>
                </a:solidFill>
                <a:latin typeface="Lucida Console" panose="020B0609040504020204" pitchFamily="49" charset="0"/>
              </a:rPr>
              <a:t> </a:t>
            </a:r>
            <a:r>
              <a:rPr lang="en-US" sz="1600" dirty="0" err="1">
                <a:solidFill>
                  <a:schemeClr val="tx1">
                    <a:lumMod val="50000"/>
                    <a:lumOff val="50000"/>
                  </a:schemeClr>
                </a:solidFill>
                <a:latin typeface="Lucida Console" panose="020B0609040504020204" pitchFamily="49" charset="0"/>
              </a:rPr>
              <a:t>Artikel</a:t>
            </a:r>
            <a:r>
              <a:rPr lang="de-DE" sz="1600" dirty="0">
                <a:solidFill>
                  <a:schemeClr val="tx1">
                    <a:lumMod val="50000"/>
                    <a:lumOff val="50000"/>
                  </a:schemeClr>
                </a:solidFill>
                <a:latin typeface="Lucida Console" panose="020B0609040504020204" pitchFamily="49" charset="0"/>
              </a:rPr>
              <a:t> (News)</a:t>
            </a:r>
          </a:p>
          <a:p>
            <a:pPr marL="285750" indent="-285750">
              <a:buFont typeface="Arial" panose="020B0604020202020204" pitchFamily="34" charset="0"/>
              <a:buChar char="•"/>
              <a:defRPr/>
            </a:pPr>
            <a:r>
              <a:rPr lang="de-DE" sz="1600" dirty="0">
                <a:solidFill>
                  <a:schemeClr val="tx1">
                    <a:lumMod val="50000"/>
                    <a:lumOff val="50000"/>
                  </a:schemeClr>
                </a:solidFill>
                <a:latin typeface="Lucida Console" panose="020B0609040504020204" pitchFamily="49" charset="0"/>
              </a:rPr>
              <a:t>Schein-wissenschaftliche Einreichungen wurde von 157 von 304 ausgewählten Open Access Journalen zur Publikation akzeptierten (98 Ablehnungen, 49 ergebnislos)</a:t>
            </a:r>
            <a:br>
              <a:rPr lang="de-DE" sz="1600" dirty="0">
                <a:solidFill>
                  <a:schemeClr val="tx1">
                    <a:lumMod val="50000"/>
                    <a:lumOff val="50000"/>
                  </a:schemeClr>
                </a:solidFill>
                <a:latin typeface="Lucida Console" panose="020B0609040504020204" pitchFamily="49" charset="0"/>
              </a:rPr>
            </a:br>
            <a:endParaRPr lang="de-DE" sz="1600" dirty="0">
              <a:solidFill>
                <a:schemeClr val="tx1">
                  <a:lumMod val="50000"/>
                  <a:lumOff val="50000"/>
                </a:schemeClr>
              </a:solidFill>
              <a:latin typeface="Lucida Console" panose="020B0609040504020204" pitchFamily="49" charset="0"/>
            </a:endParaRPr>
          </a:p>
          <a:p>
            <a:pPr marL="285750" indent="-285750">
              <a:buFont typeface="Arial" panose="020B0604020202020204" pitchFamily="34" charset="0"/>
              <a:buChar char="•"/>
              <a:defRPr/>
            </a:pPr>
            <a:r>
              <a:rPr lang="de-DE" sz="1600" dirty="0">
                <a:solidFill>
                  <a:srgbClr val="FF0000"/>
                </a:solidFill>
                <a:latin typeface="Lucida Console" panose="020B0609040504020204" pitchFamily="49" charset="0"/>
              </a:rPr>
              <a:t>Botschaft: </a:t>
            </a:r>
            <a:r>
              <a:rPr lang="de-DE" sz="1600" dirty="0" err="1">
                <a:solidFill>
                  <a:srgbClr val="FF0000"/>
                </a:solidFill>
                <a:latin typeface="Lucida Console" panose="020B0609040504020204" pitchFamily="49" charset="0"/>
              </a:rPr>
              <a:t>Article</a:t>
            </a:r>
            <a:r>
              <a:rPr lang="de-DE" sz="1600" dirty="0">
                <a:solidFill>
                  <a:srgbClr val="FF0000"/>
                </a:solidFill>
                <a:latin typeface="Lucida Console" panose="020B0609040504020204" pitchFamily="49" charset="0"/>
              </a:rPr>
              <a:t> Processing </a:t>
            </a:r>
            <a:r>
              <a:rPr lang="de-DE" sz="1600" dirty="0" err="1">
                <a:solidFill>
                  <a:srgbClr val="FF0000"/>
                </a:solidFill>
                <a:latin typeface="Lucida Console" panose="020B0609040504020204" pitchFamily="49" charset="0"/>
              </a:rPr>
              <a:t>Charges</a:t>
            </a:r>
            <a:r>
              <a:rPr lang="de-DE" sz="1600" dirty="0">
                <a:solidFill>
                  <a:srgbClr val="FF0000"/>
                </a:solidFill>
                <a:latin typeface="Lucida Console" panose="020B0609040504020204" pitchFamily="49" charset="0"/>
              </a:rPr>
              <a:t> (APC) korrumpieren Qualitätssicherung im Open Access</a:t>
            </a:r>
          </a:p>
          <a:p>
            <a:pPr marL="285750" indent="-285750">
              <a:buFont typeface="Arial" panose="020B0604020202020204" pitchFamily="34" charset="0"/>
              <a:buChar char="•"/>
              <a:defRPr/>
            </a:pPr>
            <a:endParaRPr lang="de-DE" sz="1600" dirty="0">
              <a:latin typeface="Lucida Console" panose="020B0609040504020204" pitchFamily="49" charset="0"/>
            </a:endParaRPr>
          </a:p>
          <a:p>
            <a:pPr>
              <a:defRPr/>
            </a:pPr>
            <a:r>
              <a:rPr lang="en-US" sz="1600" i="1" dirty="0">
                <a:solidFill>
                  <a:schemeClr val="tx1">
                    <a:lumMod val="50000"/>
                    <a:lumOff val="50000"/>
                  </a:schemeClr>
                </a:solidFill>
                <a:latin typeface="Lucida Console" panose="020B0609040504020204" pitchFamily="49" charset="0"/>
              </a:rPr>
              <a:t>“open-access scientific journals have mushroomed into a global industry, driven by author publication fees"</a:t>
            </a:r>
            <a:endParaRPr lang="de-DE" sz="1600" i="1" dirty="0">
              <a:solidFill>
                <a:schemeClr val="tx1">
                  <a:lumMod val="50000"/>
                  <a:lumOff val="50000"/>
                </a:schemeClr>
              </a:solidFill>
              <a:latin typeface="Lucida Console" panose="020B0609040504020204" pitchFamily="49" charset="0"/>
            </a:endParaRPr>
          </a:p>
          <a:p>
            <a:pPr marL="285750" indent="-285750">
              <a:buFont typeface="Arial" panose="020B0604020202020204" pitchFamily="34" charset="0"/>
              <a:buChar char="•"/>
              <a:defRPr/>
            </a:pPr>
            <a:endParaRPr lang="de-DE" sz="1800" dirty="0">
              <a:latin typeface="Lucida Console" panose="020B0609040504020204" pitchFamily="49" charset="0"/>
            </a:endParaRPr>
          </a:p>
          <a:p>
            <a:pPr>
              <a:defRPr/>
            </a:pPr>
            <a:endParaRPr lang="de-DE" sz="1400" b="1" dirty="0">
              <a:latin typeface="Lucida Console" panose="020B0609040504020204" pitchFamily="49" charset="0"/>
            </a:endParaRPr>
          </a:p>
        </p:txBody>
      </p:sp>
    </p:spTree>
    <p:custDataLst>
      <p:tags r:id="rId1"/>
    </p:custDataLst>
    <p:extLst>
      <p:ext uri="{BB962C8B-B14F-4D97-AF65-F5344CB8AC3E}">
        <p14:creationId xmlns:p14="http://schemas.microsoft.com/office/powerpoint/2010/main" val="342137862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3"/>
          <p:cNvSpPr>
            <a:spLocks noGrp="1" noChangeArrowheads="1"/>
          </p:cNvSpPr>
          <p:nvPr>
            <p:ph type="subTitle" idx="1"/>
          </p:nvPr>
        </p:nvSpPr>
        <p:spPr>
          <a:xfrm>
            <a:off x="684213" y="1341438"/>
            <a:ext cx="7488237" cy="3311525"/>
          </a:xfrm>
        </p:spPr>
        <p:txBody>
          <a:bodyPr/>
          <a:lstStyle/>
          <a:p>
            <a:pPr algn="l" eaLnBrk="1" hangingPunct="1">
              <a:lnSpc>
                <a:spcPct val="80000"/>
              </a:lnSpc>
            </a:pPr>
            <a:endParaRPr lang="de-DE" altLang="de-DE" sz="2400" b="1" dirty="0" smtClean="0">
              <a:latin typeface="Verdana" pitchFamily="34" charset="0"/>
            </a:endParaRPr>
          </a:p>
          <a:p>
            <a:pPr algn="l" eaLnBrk="1" hangingPunct="1">
              <a:lnSpc>
                <a:spcPct val="200000"/>
              </a:lnSpc>
            </a:pPr>
            <a:r>
              <a:rPr lang="de-DE" altLang="de-DE" sz="2400" b="1" dirty="0" smtClean="0">
                <a:latin typeface="Lucida Console" panose="020B0609040504020204" pitchFamily="49" charset="0"/>
              </a:rPr>
              <a:t>Qualitätssicherung im </a:t>
            </a:r>
            <a:r>
              <a:rPr lang="de-DE" altLang="de-DE" sz="2400" b="1" dirty="0" err="1" smtClean="0">
                <a:latin typeface="Lucida Console" panose="020B0609040504020204" pitchFamily="49" charset="0"/>
              </a:rPr>
              <a:t>Closed</a:t>
            </a:r>
            <a:r>
              <a:rPr lang="de-DE" altLang="de-DE" sz="2400" b="1" dirty="0" smtClean="0">
                <a:latin typeface="Lucida Console" panose="020B0609040504020204" pitchFamily="49" charset="0"/>
              </a:rPr>
              <a:t> Access</a:t>
            </a:r>
            <a:endParaRPr lang="de-DE" altLang="de-DE" sz="2400" b="1"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Peer Review &amp; </a:t>
            </a:r>
            <a:r>
              <a:rPr lang="de-DE" sz="1800" b="1" dirty="0" err="1">
                <a:latin typeface="Lucida Console" panose="020B0609040504020204" pitchFamily="49" charset="0"/>
              </a:rPr>
              <a:t>Closed</a:t>
            </a:r>
            <a:r>
              <a:rPr lang="de-DE" sz="1800" b="1" dirty="0">
                <a:latin typeface="Lucida Console" panose="020B0609040504020204" pitchFamily="49" charset="0"/>
              </a:rPr>
              <a:t> Access</a:t>
            </a:r>
          </a:p>
          <a:p>
            <a:pPr>
              <a:defRPr/>
            </a:pPr>
            <a:endParaRPr lang="de-DE" sz="2000" b="1" dirty="0">
              <a:latin typeface="Lucida Console" panose="020B0609040504020204" pitchFamily="49" charset="0"/>
            </a:endParaRPr>
          </a:p>
          <a:p>
            <a:pPr marL="342900" indent="-342900">
              <a:buFont typeface="Arial" panose="020B0604020202020204" pitchFamily="34" charset="0"/>
              <a:buChar char="•"/>
              <a:defRPr/>
            </a:pPr>
            <a:r>
              <a:rPr lang="en-US" sz="1600" dirty="0">
                <a:solidFill>
                  <a:srgbClr val="000000"/>
                </a:solidFill>
                <a:latin typeface="Lucida Console" panose="020B0609040504020204" pitchFamily="49" charset="0"/>
              </a:rPr>
              <a:t>Peters, D. P., &amp; </a:t>
            </a:r>
            <a:r>
              <a:rPr lang="en-US" sz="1600" dirty="0" err="1">
                <a:solidFill>
                  <a:srgbClr val="000000"/>
                </a:solidFill>
                <a:latin typeface="Lucida Console" panose="020B0609040504020204" pitchFamily="49" charset="0"/>
              </a:rPr>
              <a:t>Ceci</a:t>
            </a:r>
            <a:r>
              <a:rPr lang="en-US" sz="1600" dirty="0">
                <a:solidFill>
                  <a:srgbClr val="000000"/>
                </a:solidFill>
                <a:latin typeface="Lucida Console" panose="020B0609040504020204" pitchFamily="49" charset="0"/>
              </a:rPr>
              <a:t>, S. J. (1982</a:t>
            </a:r>
            <a:r>
              <a:rPr lang="en-US" sz="1600" dirty="0" smtClean="0">
                <a:solidFill>
                  <a:srgbClr val="000000"/>
                </a:solidFill>
                <a:latin typeface="Lucida Console" panose="020B0609040504020204" pitchFamily="49" charset="0"/>
              </a:rPr>
              <a:t>)</a:t>
            </a:r>
            <a:r>
              <a:rPr lang="en-US" sz="2000" dirty="0">
                <a:solidFill>
                  <a:srgbClr val="000000"/>
                </a:solidFill>
                <a:latin typeface="Lucida Console" panose="020B0609040504020204" pitchFamily="49" charset="0"/>
              </a:rPr>
              <a:t/>
            </a:r>
            <a:br>
              <a:rPr lang="en-US" sz="2000" dirty="0">
                <a:solidFill>
                  <a:srgbClr val="000000"/>
                </a:solidFill>
                <a:latin typeface="Lucida Console" panose="020B0609040504020204" pitchFamily="49" charset="0"/>
              </a:rPr>
            </a:br>
            <a:r>
              <a:rPr lang="en-US" sz="1000" dirty="0">
                <a:solidFill>
                  <a:srgbClr val="000000"/>
                </a:solidFill>
                <a:latin typeface="Lucida Console" panose="020B0609040504020204" pitchFamily="49" charset="0"/>
              </a:rPr>
              <a:t>Peer-review practices of psychological journals: The fate of published articles, submitted again. Behavioral and Brain Sciences, 5(02), 187–195. </a:t>
            </a:r>
            <a:r>
              <a:rPr lang="en-US" sz="1000" dirty="0">
                <a:solidFill>
                  <a:srgbClr val="000000"/>
                </a:solidFill>
                <a:latin typeface="Lucida Console" panose="020B0609040504020204" pitchFamily="49" charset="0"/>
                <a:hlinkClick r:id="rId3"/>
              </a:rPr>
              <a:t>http://journals.cambridge.org/abstract_S0140525X00011183</a:t>
            </a:r>
            <a:endParaRPr lang="en-US" sz="1000" dirty="0">
              <a:solidFill>
                <a:srgbClr val="000000"/>
              </a:solidFill>
              <a:latin typeface="Lucida Console" panose="020B0609040504020204" pitchFamily="49" charset="0"/>
            </a:endParaRP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smtClean="0">
                <a:latin typeface="Lucida Console" panose="020B0609040504020204" pitchFamily="49" charset="0"/>
              </a:rPr>
              <a:t>Sokal-</a:t>
            </a:r>
            <a:r>
              <a:rPr lang="de-DE" sz="1600" dirty="0" err="1" smtClean="0">
                <a:latin typeface="Lucida Console" panose="020B0609040504020204" pitchFamily="49" charset="0"/>
              </a:rPr>
              <a:t>Hoax</a:t>
            </a:r>
            <a:r>
              <a:rPr lang="de-DE" sz="1600" dirty="0" smtClean="0">
                <a:latin typeface="Lucida Console" panose="020B0609040504020204" pitchFamily="49" charset="0"/>
              </a:rPr>
              <a:t> </a:t>
            </a:r>
            <a:r>
              <a:rPr lang="de-DE" sz="1600" dirty="0">
                <a:latin typeface="Lucida Console" panose="020B0609040504020204" pitchFamily="49" charset="0"/>
              </a:rPr>
              <a:t>(1996</a:t>
            </a:r>
            <a:r>
              <a:rPr lang="de-DE" sz="1600" dirty="0" smtClean="0">
                <a:latin typeface="Lucida Console" panose="020B0609040504020204" pitchFamily="49" charset="0"/>
              </a:rPr>
              <a:t>) &amp; </a:t>
            </a:r>
            <a:r>
              <a:rPr lang="de-DE" sz="1600" dirty="0" err="1" smtClean="0">
                <a:latin typeface="Lucida Console" panose="020B0609040504020204" pitchFamily="49" charset="0"/>
              </a:rPr>
              <a:t>Bogdanov</a:t>
            </a:r>
            <a:r>
              <a:rPr lang="de-DE" sz="1600" dirty="0" smtClean="0">
                <a:latin typeface="Lucida Console" panose="020B0609040504020204" pitchFamily="49" charset="0"/>
              </a:rPr>
              <a:t>-Affäre </a:t>
            </a:r>
            <a:r>
              <a:rPr lang="de-DE" sz="1600" dirty="0">
                <a:latin typeface="Lucida Console" panose="020B0609040504020204" pitchFamily="49" charset="0"/>
              </a:rPr>
              <a:t>(2002)</a:t>
            </a: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smtClean="0">
                <a:latin typeface="Lucida Console" panose="020B0609040504020204" pitchFamily="49" charset="0"/>
              </a:rPr>
              <a:t>Jan </a:t>
            </a:r>
            <a:r>
              <a:rPr lang="de-DE" sz="1600" dirty="0">
                <a:latin typeface="Lucida Console" panose="020B0609040504020204" pitchFamily="49" charset="0"/>
              </a:rPr>
              <a:t>Hendrik Schön (2002) &amp;  Hwang Woo-</a:t>
            </a:r>
            <a:r>
              <a:rPr lang="de-DE" sz="1600" dirty="0" err="1">
                <a:latin typeface="Lucida Console" panose="020B0609040504020204" pitchFamily="49" charset="0"/>
              </a:rPr>
              <a:t>suk</a:t>
            </a:r>
            <a:r>
              <a:rPr lang="de-DE" sz="1600" dirty="0">
                <a:latin typeface="Lucida Console" panose="020B0609040504020204" pitchFamily="49" charset="0"/>
              </a:rPr>
              <a:t> (2005) (betroffen: </a:t>
            </a:r>
            <a:r>
              <a:rPr lang="de-DE" sz="1600" i="1" dirty="0">
                <a:latin typeface="Lucida Console" panose="020B0609040504020204" pitchFamily="49" charset="0"/>
              </a:rPr>
              <a:t>Nature</a:t>
            </a:r>
            <a:r>
              <a:rPr lang="de-DE" sz="1600" dirty="0">
                <a:latin typeface="Lucida Console" panose="020B0609040504020204" pitchFamily="49" charset="0"/>
              </a:rPr>
              <a:t>, </a:t>
            </a:r>
            <a:r>
              <a:rPr lang="de-DE" sz="1600" i="1" dirty="0">
                <a:latin typeface="Lucida Console" panose="020B0609040504020204" pitchFamily="49" charset="0"/>
              </a:rPr>
              <a:t>Science</a:t>
            </a:r>
            <a:r>
              <a:rPr lang="de-DE" sz="1600" dirty="0">
                <a:latin typeface="Lucida Console" panose="020B0609040504020204" pitchFamily="49" charset="0"/>
              </a:rPr>
              <a:t>)</a:t>
            </a:r>
            <a:endParaRPr lang="en-US" sz="1600" dirty="0">
              <a:solidFill>
                <a:srgbClr val="000000"/>
              </a:solidFill>
              <a:latin typeface="Lucida Console" panose="020B0609040504020204" pitchFamily="49" charset="0"/>
            </a:endParaRPr>
          </a:p>
          <a:p>
            <a:pPr marL="342900" indent="-342900">
              <a:buFont typeface="Arial" panose="020B0604020202020204" pitchFamily="34" charset="0"/>
              <a:buChar char="•"/>
              <a:defRPr/>
            </a:pPr>
            <a:endParaRPr lang="en-US" sz="1600" dirty="0" smtClean="0">
              <a:solidFill>
                <a:srgbClr val="000000"/>
              </a:solidFill>
              <a:latin typeface="Lucida Console" panose="020B0609040504020204" pitchFamily="49" charset="0"/>
            </a:endParaRPr>
          </a:p>
          <a:p>
            <a:pPr marL="342900" indent="-342900">
              <a:buFont typeface="Arial" panose="020B0604020202020204" pitchFamily="34" charset="0"/>
              <a:buChar char="•"/>
              <a:defRPr/>
            </a:pPr>
            <a:r>
              <a:rPr lang="en-US" sz="1600" dirty="0" err="1" smtClean="0">
                <a:solidFill>
                  <a:srgbClr val="000000"/>
                </a:solidFill>
                <a:latin typeface="Lucida Console" panose="020B0609040504020204" pitchFamily="49" charset="0"/>
              </a:rPr>
              <a:t>Elseviers</a:t>
            </a:r>
            <a:r>
              <a:rPr lang="en-US" sz="1600" dirty="0" smtClean="0">
                <a:solidFill>
                  <a:srgbClr val="000000"/>
                </a:solidFill>
                <a:latin typeface="Lucida Console" panose="020B0609040504020204" pitchFamily="49" charset="0"/>
              </a:rPr>
              <a:t> </a:t>
            </a:r>
            <a:r>
              <a:rPr lang="en-US" sz="1600" dirty="0">
                <a:solidFill>
                  <a:srgbClr val="000000"/>
                </a:solidFill>
                <a:latin typeface="Lucida Console" panose="020B0609040504020204" pitchFamily="49" charset="0"/>
              </a:rPr>
              <a:t>Fake Journals, </a:t>
            </a:r>
            <a:r>
              <a:rPr lang="en-US" sz="1600" dirty="0" err="1">
                <a:solidFill>
                  <a:srgbClr val="000000"/>
                </a:solidFill>
                <a:latin typeface="Lucida Console" panose="020B0609040504020204" pitchFamily="49" charset="0"/>
              </a:rPr>
              <a:t>offiziell</a:t>
            </a:r>
            <a:r>
              <a:rPr lang="en-US" sz="1600" dirty="0">
                <a:solidFill>
                  <a:srgbClr val="000000"/>
                </a:solidFill>
                <a:latin typeface="Lucida Console" panose="020B0609040504020204" pitchFamily="49" charset="0"/>
              </a:rPr>
              <a:t> Peer Reviewed</a:t>
            </a:r>
            <a:r>
              <a:rPr lang="en-US" sz="1800" dirty="0">
                <a:solidFill>
                  <a:srgbClr val="000000"/>
                </a:solidFill>
                <a:latin typeface="Lucida Console" panose="020B0609040504020204" pitchFamily="49" charset="0"/>
              </a:rPr>
              <a:t/>
            </a:r>
            <a:br>
              <a:rPr lang="en-US" sz="1800" dirty="0">
                <a:solidFill>
                  <a:srgbClr val="000000"/>
                </a:solidFill>
                <a:latin typeface="Lucida Console" panose="020B0609040504020204" pitchFamily="49" charset="0"/>
              </a:rPr>
            </a:br>
            <a:r>
              <a:rPr lang="en-US" sz="1000" dirty="0">
                <a:solidFill>
                  <a:srgbClr val="000000"/>
                </a:solidFill>
                <a:latin typeface="Lucida Console" panose="020B0609040504020204" pitchFamily="49" charset="0"/>
              </a:rPr>
              <a:t>Grant, B. (2009). Elsevier published 6 fake journals. The Scientist, (07. Mai 2009). </a:t>
            </a:r>
            <a:r>
              <a:rPr lang="en-US" sz="1000" dirty="0">
                <a:solidFill>
                  <a:srgbClr val="000000"/>
                </a:solidFill>
                <a:latin typeface="Lucida Console" panose="020B0609040504020204" pitchFamily="49" charset="0"/>
                <a:hlinkClick r:id="rId4"/>
              </a:rPr>
              <a:t>http://www.the-scientist.com/?articles.view/articleNo/27383/title/Elsevier-published-6-fake-journals/ </a:t>
            </a:r>
            <a:endParaRPr lang="en-US" sz="1000" dirty="0">
              <a:solidFill>
                <a:srgbClr val="000000"/>
              </a:solidFill>
              <a:latin typeface="Lucida Console" panose="020B0609040504020204" pitchFamily="49" charset="0"/>
            </a:endParaRPr>
          </a:p>
          <a:p>
            <a:pPr marL="342900" indent="-342900">
              <a:buFont typeface="Arial" panose="020B0604020202020204" pitchFamily="34" charset="0"/>
              <a:buChar char="•"/>
              <a:defRPr/>
            </a:pPr>
            <a:endParaRPr lang="en-US" sz="1600" dirty="0" smtClean="0">
              <a:latin typeface="Lucida Console" panose="020B0609040504020204" pitchFamily="49" charset="0"/>
            </a:endParaRPr>
          </a:p>
          <a:p>
            <a:pPr marL="342900" indent="-342900">
              <a:buFont typeface="Arial" panose="020B0604020202020204" pitchFamily="34" charset="0"/>
              <a:buChar char="•"/>
              <a:defRPr/>
            </a:pPr>
            <a:r>
              <a:rPr lang="en-US" sz="1600" dirty="0" smtClean="0">
                <a:latin typeface="Lucida Console" panose="020B0609040504020204" pitchFamily="49" charset="0"/>
              </a:rPr>
              <a:t>Fake </a:t>
            </a:r>
            <a:r>
              <a:rPr lang="en-US" sz="1600" dirty="0">
                <a:latin typeface="Lucida Console" panose="020B0609040504020204" pitchFamily="49" charset="0"/>
              </a:rPr>
              <a:t>Review</a:t>
            </a:r>
            <a:br>
              <a:rPr lang="en-US" sz="1600" dirty="0">
                <a:latin typeface="Lucida Console" panose="020B0609040504020204" pitchFamily="49" charset="0"/>
              </a:rPr>
            </a:br>
            <a:r>
              <a:rPr lang="en-US" sz="1000" dirty="0" err="1">
                <a:latin typeface="Lucida Console" panose="020B0609040504020204" pitchFamily="49" charset="0"/>
              </a:rPr>
              <a:t>Fischmann</a:t>
            </a:r>
            <a:r>
              <a:rPr lang="en-US" sz="1000" dirty="0">
                <a:latin typeface="Lucida Console" panose="020B0609040504020204" pitchFamily="49" charset="0"/>
              </a:rPr>
              <a:t>, J. (2012). Fake Peer Reviews, the Latest Form of Scientific Fraud, Fool Journals. The Chronicle of Higher Education, (30.09.2012). </a:t>
            </a:r>
            <a:r>
              <a:rPr lang="en-US" sz="1000" dirty="0">
                <a:latin typeface="Lucida Console" panose="020B0609040504020204" pitchFamily="49" charset="0"/>
                <a:hlinkClick r:id="rId5"/>
              </a:rPr>
              <a:t>http://chronicle.com/article/Fake-Peer-Reviews-the-Latest/134784/</a:t>
            </a:r>
            <a:endParaRPr lang="de-DE" sz="1000" dirty="0">
              <a:latin typeface="Lucida Console" panose="020B0609040504020204" pitchFamily="49" charset="0"/>
            </a:endParaRPr>
          </a:p>
          <a:p>
            <a:pPr marL="342900" indent="-342900">
              <a:buFont typeface="Arial" panose="020B0604020202020204" pitchFamily="34" charset="0"/>
              <a:buChar char="•"/>
              <a:defRPr/>
            </a:pPr>
            <a:endParaRPr lang="de-DE" sz="1600" dirty="0" smtClean="0">
              <a:latin typeface="Lucida Console" panose="020B0609040504020204" pitchFamily="49" charset="0"/>
            </a:endParaRPr>
          </a:p>
          <a:p>
            <a:pPr marL="342900" indent="-342900">
              <a:buFont typeface="Arial" panose="020B0604020202020204" pitchFamily="34" charset="0"/>
              <a:buChar char="•"/>
              <a:defRPr/>
            </a:pPr>
            <a:r>
              <a:rPr lang="de-DE" sz="1600" dirty="0" smtClean="0">
                <a:latin typeface="Lucida Console" panose="020B0609040504020204" pitchFamily="49" charset="0"/>
              </a:rPr>
              <a:t>Februar </a:t>
            </a:r>
            <a:r>
              <a:rPr lang="de-DE" sz="1600" dirty="0">
                <a:latin typeface="Lucida Console" panose="020B0609040504020204" pitchFamily="49" charset="0"/>
              </a:rPr>
              <a:t>2014: Springer &amp; IEEE ziehen über 120 nachweislich computer-generierte Nonsens-Artikel aus qualitätsgeprüften Publikationsorganen </a:t>
            </a:r>
            <a:r>
              <a:rPr lang="de-DE" sz="1600" dirty="0" smtClean="0">
                <a:latin typeface="Lucida Console" panose="020B0609040504020204" pitchFamily="49" charset="0"/>
              </a:rPr>
              <a:t>zurück, aufgedeckt durch Cyril </a:t>
            </a:r>
            <a:r>
              <a:rPr lang="de-DE" sz="1600" dirty="0" err="1" smtClean="0">
                <a:latin typeface="Lucida Console" panose="020B0609040504020204" pitchFamily="49" charset="0"/>
              </a:rPr>
              <a:t>Labbé</a:t>
            </a:r>
            <a:r>
              <a:rPr lang="de-DE" sz="1800" dirty="0">
                <a:latin typeface="Lucida Console" panose="020B0609040504020204" pitchFamily="49" charset="0"/>
              </a:rPr>
              <a:t/>
            </a:r>
            <a:br>
              <a:rPr lang="de-DE" sz="1800" dirty="0">
                <a:latin typeface="Lucida Console" panose="020B0609040504020204" pitchFamily="49" charset="0"/>
              </a:rPr>
            </a:br>
            <a:r>
              <a:rPr lang="en-US" sz="1000" dirty="0">
                <a:latin typeface="Lucida Console" panose="020B0609040504020204" pitchFamily="49" charset="0"/>
              </a:rPr>
              <a:t>Van </a:t>
            </a:r>
            <a:r>
              <a:rPr lang="en-US" sz="1000" dirty="0" err="1">
                <a:latin typeface="Lucida Console" panose="020B0609040504020204" pitchFamily="49" charset="0"/>
              </a:rPr>
              <a:t>Noorden</a:t>
            </a:r>
            <a:r>
              <a:rPr lang="en-US" sz="1000" dirty="0">
                <a:latin typeface="Lucida Console" panose="020B0609040504020204" pitchFamily="49" charset="0"/>
              </a:rPr>
              <a:t>, R. (2014). Publishers withdraw more than 120 gibberish papers. Nature. </a:t>
            </a:r>
            <a:r>
              <a:rPr lang="en-US" sz="1000" dirty="0" smtClean="0">
                <a:latin typeface="Lucida Console" panose="020B0609040504020204" pitchFamily="49" charset="0"/>
              </a:rPr>
              <a:t>doi:10.1038/nature.2014.14763</a:t>
            </a:r>
            <a:endParaRPr lang="de-DE" sz="1400" b="1" dirty="0">
              <a:latin typeface="Lucida Console" panose="020B0609040504020204" pitchFamily="49" charset="0"/>
            </a:endParaRPr>
          </a:p>
        </p:txBody>
      </p:sp>
    </p:spTree>
    <p:custDataLst>
      <p:tags r:id="rId1"/>
    </p:custDataLst>
    <p:extLst>
      <p:ext uri="{BB962C8B-B14F-4D97-AF65-F5344CB8AC3E}">
        <p14:creationId xmlns:p14="http://schemas.microsoft.com/office/powerpoint/2010/main" val="34644484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250825" y="549275"/>
            <a:ext cx="864235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de-DE" sz="1800" b="1" dirty="0">
                <a:latin typeface="Lucida Console" panose="020B0609040504020204" pitchFamily="49" charset="0"/>
              </a:rPr>
              <a:t>Peer Review &amp; </a:t>
            </a:r>
            <a:r>
              <a:rPr lang="de-DE" sz="1800" b="1" dirty="0" err="1">
                <a:latin typeface="Lucida Console" panose="020B0609040504020204" pitchFamily="49" charset="0"/>
              </a:rPr>
              <a:t>Closed</a:t>
            </a:r>
            <a:r>
              <a:rPr lang="de-DE" sz="1800" b="1" dirty="0">
                <a:latin typeface="Lucida Console" panose="020B0609040504020204" pitchFamily="49" charset="0"/>
              </a:rPr>
              <a:t> Access</a:t>
            </a:r>
          </a:p>
          <a:p>
            <a:pPr>
              <a:defRPr/>
            </a:pPr>
            <a:endParaRPr lang="de-DE" sz="2000" b="1" dirty="0" smtClean="0">
              <a:latin typeface="Lucida Console" panose="020B0609040504020204" pitchFamily="49" charset="0"/>
            </a:endParaRPr>
          </a:p>
          <a:p>
            <a:pPr>
              <a:defRPr/>
            </a:pPr>
            <a:r>
              <a:rPr lang="en-US" sz="1800" b="1" dirty="0">
                <a:latin typeface="Lucida Console" panose="020B0609040504020204" pitchFamily="49" charset="0"/>
              </a:rPr>
              <a:t>Deconstructing Evolutionary Programming</a:t>
            </a:r>
          </a:p>
          <a:p>
            <a:pPr>
              <a:defRPr/>
            </a:pPr>
            <a:r>
              <a:rPr lang="en-US" sz="1800" dirty="0">
                <a:latin typeface="Lucida Console" panose="020B0609040504020204" pitchFamily="49" charset="0"/>
              </a:rPr>
              <a:t>Ulrich Herb</a:t>
            </a:r>
          </a:p>
          <a:p>
            <a:pPr>
              <a:defRPr/>
            </a:pPr>
            <a:endParaRPr lang="en-US" sz="1800" dirty="0" smtClean="0">
              <a:latin typeface="Lucida Console" panose="020B0609040504020204" pitchFamily="49" charset="0"/>
            </a:endParaRPr>
          </a:p>
          <a:p>
            <a:pPr>
              <a:defRPr/>
            </a:pPr>
            <a:r>
              <a:rPr lang="en-US" sz="1800" dirty="0" smtClean="0">
                <a:latin typeface="Lucida Console" panose="020B0609040504020204" pitchFamily="49" charset="0"/>
              </a:rPr>
              <a:t>Abstract</a:t>
            </a:r>
            <a:endParaRPr lang="en-US" sz="1800" dirty="0">
              <a:latin typeface="Lucida Console" panose="020B0609040504020204" pitchFamily="49" charset="0"/>
            </a:endParaRPr>
          </a:p>
          <a:p>
            <a:pPr>
              <a:defRPr/>
            </a:pPr>
            <a:r>
              <a:rPr lang="en-US" sz="1800" dirty="0">
                <a:latin typeface="Lucida Console" panose="020B0609040504020204" pitchFamily="49" charset="0"/>
              </a:rPr>
              <a:t>Systems engineers agree that highly-available technology are an interesting new topic in the field of software engineering, and security experts concur. In fact, few hackers worldwide would disagree with the construction of neural networks. In order to achieve this goal, we disconfirm that while the foremost modular algorithm for the development of massive multiplayer online role-playing games runs in Ω(</a:t>
            </a:r>
            <a:r>
              <a:rPr lang="en-US" sz="1800" dirty="0" err="1">
                <a:latin typeface="Lucida Console" panose="020B0609040504020204" pitchFamily="49" charset="0"/>
              </a:rPr>
              <a:t>logn</a:t>
            </a:r>
            <a:r>
              <a:rPr lang="en-US" sz="1800" dirty="0">
                <a:latin typeface="Lucida Console" panose="020B0609040504020204" pitchFamily="49" charset="0"/>
              </a:rPr>
              <a:t>) time, e-business and </a:t>
            </a:r>
            <a:r>
              <a:rPr lang="en-US" sz="1800" dirty="0" err="1">
                <a:latin typeface="Lucida Console" panose="020B0609040504020204" pitchFamily="49" charset="0"/>
              </a:rPr>
              <a:t>rasterization</a:t>
            </a:r>
            <a:r>
              <a:rPr lang="en-US" sz="1800" dirty="0">
                <a:latin typeface="Lucida Console" panose="020B0609040504020204" pitchFamily="49" charset="0"/>
              </a:rPr>
              <a:t> can interfere to realize this intent. </a:t>
            </a:r>
            <a:endParaRPr lang="en-US" sz="1800" dirty="0" smtClean="0">
              <a:latin typeface="Lucida Console" panose="020B0609040504020204" pitchFamily="49" charset="0"/>
            </a:endParaRPr>
          </a:p>
          <a:p>
            <a:pPr>
              <a:defRPr/>
            </a:pPr>
            <a:endParaRPr lang="en-US" sz="1800" dirty="0">
              <a:latin typeface="Lucida Console" panose="020B0609040504020204" pitchFamily="49" charset="0"/>
            </a:endParaRPr>
          </a:p>
          <a:p>
            <a:pPr>
              <a:defRPr/>
            </a:pPr>
            <a:endParaRPr lang="en-US" sz="1800" dirty="0" smtClean="0">
              <a:latin typeface="Lucida Console" panose="020B0609040504020204" pitchFamily="49" charset="0"/>
            </a:endParaRPr>
          </a:p>
          <a:p>
            <a:pPr>
              <a:defRPr/>
            </a:pPr>
            <a:endParaRPr lang="en-US" sz="1800" dirty="0">
              <a:latin typeface="Lucida Console" panose="020B0609040504020204" pitchFamily="49" charset="0"/>
            </a:endParaRPr>
          </a:p>
          <a:p>
            <a:pPr>
              <a:defRPr/>
            </a:pPr>
            <a:r>
              <a:rPr lang="en-US" sz="1050" dirty="0" err="1" smtClean="0">
                <a:latin typeface="Lucida Console" panose="020B0609040504020204" pitchFamily="49" charset="0"/>
              </a:rPr>
              <a:t>Fabriziert</a:t>
            </a:r>
            <a:r>
              <a:rPr lang="en-US" sz="1050" dirty="0" smtClean="0">
                <a:latin typeface="Lucida Console" panose="020B0609040504020204" pitchFamily="49" charset="0"/>
              </a:rPr>
              <a:t> </a:t>
            </a:r>
            <a:r>
              <a:rPr lang="en-US" sz="1050" dirty="0" err="1" smtClean="0">
                <a:latin typeface="Lucida Console" panose="020B0609040504020204" pitchFamily="49" charset="0"/>
              </a:rPr>
              <a:t>mit</a:t>
            </a:r>
            <a:r>
              <a:rPr lang="en-US" sz="1050" dirty="0" smtClean="0">
                <a:latin typeface="Lucida Console" panose="020B0609040504020204" pitchFamily="49" charset="0"/>
              </a:rPr>
              <a:t> </a:t>
            </a:r>
            <a:r>
              <a:rPr lang="en-US" sz="1050" dirty="0" err="1" smtClean="0">
                <a:latin typeface="Lucida Console" panose="020B0609040504020204" pitchFamily="49" charset="0"/>
              </a:rPr>
              <a:t>SCIgen</a:t>
            </a:r>
            <a:r>
              <a:rPr lang="en-US" sz="1050" dirty="0">
                <a:latin typeface="Lucida Console" panose="020B0609040504020204" pitchFamily="49" charset="0"/>
              </a:rPr>
              <a:t>: </a:t>
            </a:r>
            <a:r>
              <a:rPr lang="en-US" sz="1050" dirty="0">
                <a:latin typeface="Lucida Console" panose="020B0609040504020204" pitchFamily="49" charset="0"/>
                <a:hlinkClick r:id="rId3"/>
              </a:rPr>
              <a:t>http://pdos.csail.mit.edu/scigen</a:t>
            </a:r>
            <a:r>
              <a:rPr lang="en-US" sz="1050" dirty="0" smtClean="0">
                <a:latin typeface="Lucida Console" panose="020B0609040504020204" pitchFamily="49" charset="0"/>
                <a:hlinkClick r:id="rId3"/>
              </a:rPr>
              <a:t>/</a:t>
            </a:r>
            <a:r>
              <a:rPr lang="en-US" sz="1050" dirty="0" smtClean="0">
                <a:latin typeface="Lucida Console" panose="020B0609040504020204" pitchFamily="49" charset="0"/>
              </a:rPr>
              <a:t> </a:t>
            </a:r>
            <a:endParaRPr lang="de-DE" sz="1050" dirty="0">
              <a:latin typeface="Lucida Console" panose="020B0609040504020204" pitchFamily="49" charset="0"/>
            </a:endParaRPr>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
</p:tagLst>
</file>

<file path=ppt/tags/tag10.xml><?xml version="1.0" encoding="utf-8"?>
<p:tagLst xmlns:a="http://schemas.openxmlformats.org/drawingml/2006/main" xmlns:r="http://schemas.openxmlformats.org/officeDocument/2006/relationships" xmlns:p="http://schemas.openxmlformats.org/presentationml/2006/main">
  <p:tag name="TIMING" val="|5.6"/>
</p:tagLst>
</file>

<file path=ppt/tags/tag11.xml><?xml version="1.0" encoding="utf-8"?>
<p:tagLst xmlns:a="http://schemas.openxmlformats.org/drawingml/2006/main" xmlns:r="http://schemas.openxmlformats.org/officeDocument/2006/relationships" xmlns:p="http://schemas.openxmlformats.org/presentationml/2006/main">
  <p:tag name="TIMING" val="|5.6"/>
</p:tagLst>
</file>

<file path=ppt/tags/tag12.xml><?xml version="1.0" encoding="utf-8"?>
<p:tagLst xmlns:a="http://schemas.openxmlformats.org/drawingml/2006/main" xmlns:r="http://schemas.openxmlformats.org/officeDocument/2006/relationships" xmlns:p="http://schemas.openxmlformats.org/presentationml/2006/main">
  <p:tag name="TIMING" val="|5.6"/>
</p:tagLst>
</file>

<file path=ppt/tags/tag13.xml><?xml version="1.0" encoding="utf-8"?>
<p:tagLst xmlns:a="http://schemas.openxmlformats.org/drawingml/2006/main" xmlns:r="http://schemas.openxmlformats.org/officeDocument/2006/relationships" xmlns:p="http://schemas.openxmlformats.org/presentationml/2006/main">
  <p:tag name="TIMING" val="|5.6"/>
</p:tagLst>
</file>

<file path=ppt/tags/tag14.xml><?xml version="1.0" encoding="utf-8"?>
<p:tagLst xmlns:a="http://schemas.openxmlformats.org/drawingml/2006/main" xmlns:r="http://schemas.openxmlformats.org/officeDocument/2006/relationships" xmlns:p="http://schemas.openxmlformats.org/presentationml/2006/main">
  <p:tag name="TIMING" val="|5.6"/>
</p:tagLst>
</file>

<file path=ppt/tags/tag15.xml><?xml version="1.0" encoding="utf-8"?>
<p:tagLst xmlns:a="http://schemas.openxmlformats.org/drawingml/2006/main" xmlns:r="http://schemas.openxmlformats.org/officeDocument/2006/relationships" xmlns:p="http://schemas.openxmlformats.org/presentationml/2006/main">
  <p:tag name="TIMING" val="|5.6"/>
</p:tagLst>
</file>

<file path=ppt/tags/tag16.xml><?xml version="1.0" encoding="utf-8"?>
<p:tagLst xmlns:a="http://schemas.openxmlformats.org/drawingml/2006/main" xmlns:r="http://schemas.openxmlformats.org/officeDocument/2006/relationships" xmlns:p="http://schemas.openxmlformats.org/presentationml/2006/main">
  <p:tag name="TIMING" val="|5.6"/>
</p:tagLst>
</file>

<file path=ppt/tags/tag17.xml><?xml version="1.0" encoding="utf-8"?>
<p:tagLst xmlns:a="http://schemas.openxmlformats.org/drawingml/2006/main" xmlns:r="http://schemas.openxmlformats.org/officeDocument/2006/relationships" xmlns:p="http://schemas.openxmlformats.org/presentationml/2006/main">
  <p:tag name="TIMING" val="|5.6"/>
</p:tagLst>
</file>

<file path=ppt/tags/tag18.xml><?xml version="1.0" encoding="utf-8"?>
<p:tagLst xmlns:a="http://schemas.openxmlformats.org/drawingml/2006/main" xmlns:r="http://schemas.openxmlformats.org/officeDocument/2006/relationships" xmlns:p="http://schemas.openxmlformats.org/presentationml/2006/main">
  <p:tag name="TIMING" val="|5.6"/>
</p:tagLst>
</file>

<file path=ppt/tags/tag19.xml><?xml version="1.0" encoding="utf-8"?>
<p:tagLst xmlns:a="http://schemas.openxmlformats.org/drawingml/2006/main" xmlns:r="http://schemas.openxmlformats.org/officeDocument/2006/relationships" xmlns:p="http://schemas.openxmlformats.org/presentationml/2006/main">
  <p:tag name="TIMING" val="|5.6"/>
</p:tagLst>
</file>

<file path=ppt/tags/tag2.xml><?xml version="1.0" encoding="utf-8"?>
<p:tagLst xmlns:a="http://schemas.openxmlformats.org/drawingml/2006/main" xmlns:r="http://schemas.openxmlformats.org/officeDocument/2006/relationships" xmlns:p="http://schemas.openxmlformats.org/presentationml/2006/main">
  <p:tag name="TIMING" val="|5.6"/>
</p:tagLst>
</file>

<file path=ppt/tags/tag20.xml><?xml version="1.0" encoding="utf-8"?>
<p:tagLst xmlns:a="http://schemas.openxmlformats.org/drawingml/2006/main" xmlns:r="http://schemas.openxmlformats.org/officeDocument/2006/relationships" xmlns:p="http://schemas.openxmlformats.org/presentationml/2006/main">
  <p:tag name="TIMING" val="|5.6"/>
</p:tagLst>
</file>

<file path=ppt/tags/tag21.xml><?xml version="1.0" encoding="utf-8"?>
<p:tagLst xmlns:a="http://schemas.openxmlformats.org/drawingml/2006/main" xmlns:r="http://schemas.openxmlformats.org/officeDocument/2006/relationships" xmlns:p="http://schemas.openxmlformats.org/presentationml/2006/main">
  <p:tag name="TIMING" val="|5.6"/>
</p:tagLst>
</file>

<file path=ppt/tags/tag22.xml><?xml version="1.0" encoding="utf-8"?>
<p:tagLst xmlns:a="http://schemas.openxmlformats.org/drawingml/2006/main" xmlns:r="http://schemas.openxmlformats.org/officeDocument/2006/relationships" xmlns:p="http://schemas.openxmlformats.org/presentationml/2006/main">
  <p:tag name="TIMING" val="|5.6"/>
</p:tagLst>
</file>

<file path=ppt/tags/tag23.xml><?xml version="1.0" encoding="utf-8"?>
<p:tagLst xmlns:a="http://schemas.openxmlformats.org/drawingml/2006/main" xmlns:r="http://schemas.openxmlformats.org/officeDocument/2006/relationships" xmlns:p="http://schemas.openxmlformats.org/presentationml/2006/main">
  <p:tag name="TIMING" val="|5.6"/>
</p:tagLst>
</file>

<file path=ppt/tags/tag24.xml><?xml version="1.0" encoding="utf-8"?>
<p:tagLst xmlns:a="http://schemas.openxmlformats.org/drawingml/2006/main" xmlns:r="http://schemas.openxmlformats.org/officeDocument/2006/relationships" xmlns:p="http://schemas.openxmlformats.org/presentationml/2006/main">
  <p:tag name="TIMING" val="|5.6"/>
</p:tagLst>
</file>

<file path=ppt/tags/tag25.xml><?xml version="1.0" encoding="utf-8"?>
<p:tagLst xmlns:a="http://schemas.openxmlformats.org/drawingml/2006/main" xmlns:r="http://schemas.openxmlformats.org/officeDocument/2006/relationships" xmlns:p="http://schemas.openxmlformats.org/presentationml/2006/main">
  <p:tag name="TIMING" val="|5.6"/>
</p:tagLst>
</file>

<file path=ppt/tags/tag26.xml><?xml version="1.0" encoding="utf-8"?>
<p:tagLst xmlns:a="http://schemas.openxmlformats.org/drawingml/2006/main" xmlns:r="http://schemas.openxmlformats.org/officeDocument/2006/relationships" xmlns:p="http://schemas.openxmlformats.org/presentationml/2006/main">
  <p:tag name="TIMING" val="|5.6"/>
</p:tagLst>
</file>

<file path=ppt/tags/tag3.xml><?xml version="1.0" encoding="utf-8"?>
<p:tagLst xmlns:a="http://schemas.openxmlformats.org/drawingml/2006/main" xmlns:r="http://schemas.openxmlformats.org/officeDocument/2006/relationships" xmlns:p="http://schemas.openxmlformats.org/presentationml/2006/main">
  <p:tag name="TIMING" val="|5.6"/>
</p:tagLst>
</file>

<file path=ppt/tags/tag4.xml><?xml version="1.0" encoding="utf-8"?>
<p:tagLst xmlns:a="http://schemas.openxmlformats.org/drawingml/2006/main" xmlns:r="http://schemas.openxmlformats.org/officeDocument/2006/relationships" xmlns:p="http://schemas.openxmlformats.org/presentationml/2006/main">
  <p:tag name="TIMING" val="|5.6"/>
</p:tagLst>
</file>

<file path=ppt/tags/tag5.xml><?xml version="1.0" encoding="utf-8"?>
<p:tagLst xmlns:a="http://schemas.openxmlformats.org/drawingml/2006/main" xmlns:r="http://schemas.openxmlformats.org/officeDocument/2006/relationships" xmlns:p="http://schemas.openxmlformats.org/presentationml/2006/main">
  <p:tag name="TIMING" val="|5.6"/>
</p:tagLst>
</file>

<file path=ppt/tags/tag6.xml><?xml version="1.0" encoding="utf-8"?>
<p:tagLst xmlns:a="http://schemas.openxmlformats.org/drawingml/2006/main" xmlns:r="http://schemas.openxmlformats.org/officeDocument/2006/relationships" xmlns:p="http://schemas.openxmlformats.org/presentationml/2006/main">
  <p:tag name="TIMING" val="|5.6"/>
</p:tagLst>
</file>

<file path=ppt/tags/tag7.xml><?xml version="1.0" encoding="utf-8"?>
<p:tagLst xmlns:a="http://schemas.openxmlformats.org/drawingml/2006/main" xmlns:r="http://schemas.openxmlformats.org/officeDocument/2006/relationships" xmlns:p="http://schemas.openxmlformats.org/presentationml/2006/main">
  <p:tag name="TIMING" val="|5.6"/>
</p:tagLst>
</file>

<file path=ppt/tags/tag8.xml><?xml version="1.0" encoding="utf-8"?>
<p:tagLst xmlns:a="http://schemas.openxmlformats.org/drawingml/2006/main" xmlns:r="http://schemas.openxmlformats.org/officeDocument/2006/relationships" xmlns:p="http://schemas.openxmlformats.org/presentationml/2006/main">
  <p:tag name="TIMING" val="|5.6"/>
</p:tagLst>
</file>

<file path=ppt/tags/tag9.xml><?xml version="1.0" encoding="utf-8"?>
<p:tagLst xmlns:a="http://schemas.openxmlformats.org/drawingml/2006/main" xmlns:r="http://schemas.openxmlformats.org/officeDocument/2006/relationships" xmlns:p="http://schemas.openxmlformats.org/presentationml/2006/main">
  <p:tag name="TIMING" val="|5.6"/>
</p:tagLst>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Bildschirmpräsentation (4:3)</PresentationFormat>
  <Paragraphs>227</Paragraphs>
  <Slides>26</Slides>
  <Notes>0</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Saarländische Universitäts- und Landesbibliothek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revisited - citation impact versus usage impact</dc:title>
  <dc:creator>Ulrich Herb</dc:creator>
  <cp:lastModifiedBy>Ulrich Herb</cp:lastModifiedBy>
  <cp:revision>257</cp:revision>
  <cp:lastPrinted>2014-03-14T15:03:10Z</cp:lastPrinted>
  <dcterms:created xsi:type="dcterms:W3CDTF">2003-08-26T09:00:00Z</dcterms:created>
  <dcterms:modified xsi:type="dcterms:W3CDTF">2014-03-17T17:53:03Z</dcterms:modified>
</cp:coreProperties>
</file>